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9144000" cx="6858000"/>
  <p:notesSz cx="6858000" cy="9144000"/>
  <p:embeddedFontLst>
    <p:embeddedFont>
      <p:font typeface="Proxima Nova"/>
      <p:regular r:id="rId31"/>
      <p:bold r:id="rId32"/>
      <p:italic r:id="rId33"/>
      <p:boldItalic r:id="rId34"/>
    </p:embeddedFont>
    <p:embeddedFont>
      <p:font typeface="Barlow Condensed"/>
      <p:regular r:id="rId35"/>
      <p:bold r:id="rId36"/>
      <p:italic r:id="rId37"/>
      <p:boldItalic r:id="rId38"/>
    </p:embeddedFont>
    <p:embeddedFont>
      <p:font typeface="Fira Sans Medium"/>
      <p:regular r:id="rId39"/>
      <p:bold r:id="rId40"/>
      <p:italic r:id="rId41"/>
      <p:boldItalic r:id="rId42"/>
    </p:embeddedFont>
    <p:embeddedFont>
      <p:font typeface="Roboto Light"/>
      <p:regular r:id="rId43"/>
      <p:bold r:id="rId44"/>
      <p:italic r:id="rId45"/>
      <p:boldItalic r:id="rId46"/>
    </p:embeddedFont>
    <p:embeddedFont>
      <p:font typeface="Roboto"/>
      <p:regular r:id="rId47"/>
      <p:bold r:id="rId48"/>
      <p:italic r:id="rId49"/>
      <p:boldItalic r:id="rId50"/>
    </p:embeddedFont>
    <p:embeddedFont>
      <p:font typeface="Bellota Text"/>
      <p:regular r:id="rId51"/>
      <p:bold r:id="rId52"/>
      <p:italic r:id="rId53"/>
      <p:boldItalic r:id="rId54"/>
    </p:embeddedFont>
    <p:embeddedFont>
      <p:font typeface="Montserrat"/>
      <p:regular r:id="rId55"/>
      <p:bold r:id="rId56"/>
      <p:italic r:id="rId57"/>
      <p:boldItalic r:id="rId58"/>
    </p:embeddedFont>
    <p:embeddedFont>
      <p:font typeface="Poppins"/>
      <p:regular r:id="rId59"/>
      <p:bold r:id="rId60"/>
      <p:italic r:id="rId61"/>
      <p:boldItalic r:id="rId62"/>
    </p:embeddedFont>
    <p:embeddedFont>
      <p:font typeface="Life Savers"/>
      <p:regular r:id="rId63"/>
      <p:bold r:id="rId64"/>
    </p:embeddedFont>
    <p:embeddedFont>
      <p:font typeface="Homemade Apple"/>
      <p:regular r:id="rId65"/>
    </p:embeddedFont>
    <p:embeddedFont>
      <p:font typeface="Life Savers ExtraBold"/>
      <p:bold r:id="rId66"/>
    </p:embeddedFont>
    <p:embeddedFont>
      <p:font typeface="Open Sans"/>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guide id="3" orient="horz" pos="295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51408D-E763-42F3-8207-26D54C05A588}">
  <a:tblStyle styleId="{4451408D-E763-42F3-8207-26D54C05A5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 pos="295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Medium-bold.fntdata"/><Relationship Id="rId42" Type="http://schemas.openxmlformats.org/officeDocument/2006/relationships/font" Target="fonts/FiraSansMedium-boldItalic.fntdata"/><Relationship Id="rId41" Type="http://schemas.openxmlformats.org/officeDocument/2006/relationships/font" Target="fonts/FiraSansMedium-italic.fntdata"/><Relationship Id="rId44" Type="http://schemas.openxmlformats.org/officeDocument/2006/relationships/font" Target="fonts/RobotoLight-bold.fntdata"/><Relationship Id="rId43" Type="http://schemas.openxmlformats.org/officeDocument/2006/relationships/font" Target="fonts/RobotoLight-regular.fntdata"/><Relationship Id="rId46" Type="http://schemas.openxmlformats.org/officeDocument/2006/relationships/font" Target="fonts/RobotoLight-boldItalic.fntdata"/><Relationship Id="rId45" Type="http://schemas.openxmlformats.org/officeDocument/2006/relationships/font" Target="fonts/Robo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regular.fntdata"/><Relationship Id="rId30" Type="http://schemas.openxmlformats.org/officeDocument/2006/relationships/slide" Target="slides/slide24.xml"/><Relationship Id="rId33" Type="http://schemas.openxmlformats.org/officeDocument/2006/relationships/font" Target="fonts/ProximaNova-italic.fntdata"/><Relationship Id="rId32" Type="http://schemas.openxmlformats.org/officeDocument/2006/relationships/font" Target="fonts/ProximaNova-bold.fntdata"/><Relationship Id="rId35" Type="http://schemas.openxmlformats.org/officeDocument/2006/relationships/font" Target="fonts/BarlowCondensed-regular.fntdata"/><Relationship Id="rId34" Type="http://schemas.openxmlformats.org/officeDocument/2006/relationships/font" Target="fonts/ProximaNova-boldItalic.fntdata"/><Relationship Id="rId70" Type="http://schemas.openxmlformats.org/officeDocument/2006/relationships/font" Target="fonts/OpenSans-boldItalic.fntdata"/><Relationship Id="rId37" Type="http://schemas.openxmlformats.org/officeDocument/2006/relationships/font" Target="fonts/BarlowCondensed-italic.fntdata"/><Relationship Id="rId36" Type="http://schemas.openxmlformats.org/officeDocument/2006/relationships/font" Target="fonts/BarlowCondensed-bold.fntdata"/><Relationship Id="rId39" Type="http://schemas.openxmlformats.org/officeDocument/2006/relationships/font" Target="fonts/FiraSansMedium-regular.fntdata"/><Relationship Id="rId38" Type="http://schemas.openxmlformats.org/officeDocument/2006/relationships/font" Target="fonts/BarlowCondensed-boldItalic.fntdata"/><Relationship Id="rId62" Type="http://schemas.openxmlformats.org/officeDocument/2006/relationships/font" Target="fonts/Poppins-boldItalic.fntdata"/><Relationship Id="rId61" Type="http://schemas.openxmlformats.org/officeDocument/2006/relationships/font" Target="fonts/Poppins-italic.fntdata"/><Relationship Id="rId20" Type="http://schemas.openxmlformats.org/officeDocument/2006/relationships/slide" Target="slides/slide14.xml"/><Relationship Id="rId64" Type="http://schemas.openxmlformats.org/officeDocument/2006/relationships/font" Target="fonts/LifeSavers-bold.fntdata"/><Relationship Id="rId63" Type="http://schemas.openxmlformats.org/officeDocument/2006/relationships/font" Target="fonts/LifeSavers-regular.fntdata"/><Relationship Id="rId22" Type="http://schemas.openxmlformats.org/officeDocument/2006/relationships/slide" Target="slides/slide16.xml"/><Relationship Id="rId66" Type="http://schemas.openxmlformats.org/officeDocument/2006/relationships/font" Target="fonts/LifeSaversExtraBold-bold.fntdata"/><Relationship Id="rId21" Type="http://schemas.openxmlformats.org/officeDocument/2006/relationships/slide" Target="slides/slide15.xml"/><Relationship Id="rId65" Type="http://schemas.openxmlformats.org/officeDocument/2006/relationships/font" Target="fonts/HomemadeApple-regular.fntdata"/><Relationship Id="rId24" Type="http://schemas.openxmlformats.org/officeDocument/2006/relationships/slide" Target="slides/slide18.xml"/><Relationship Id="rId68" Type="http://schemas.openxmlformats.org/officeDocument/2006/relationships/font" Target="fonts/OpenSans-bold.fntdata"/><Relationship Id="rId23" Type="http://schemas.openxmlformats.org/officeDocument/2006/relationships/slide" Target="slides/slide17.xml"/><Relationship Id="rId67" Type="http://schemas.openxmlformats.org/officeDocument/2006/relationships/font" Target="fonts/OpenSans-regular.fntdata"/><Relationship Id="rId60" Type="http://schemas.openxmlformats.org/officeDocument/2006/relationships/font" Target="fonts/Poppins-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ellotaText-regular.fntdata"/><Relationship Id="rId50" Type="http://schemas.openxmlformats.org/officeDocument/2006/relationships/font" Target="fonts/Roboto-boldItalic.fntdata"/><Relationship Id="rId53" Type="http://schemas.openxmlformats.org/officeDocument/2006/relationships/font" Target="fonts/BellotaText-italic.fntdata"/><Relationship Id="rId52" Type="http://schemas.openxmlformats.org/officeDocument/2006/relationships/font" Target="fonts/BellotaText-bold.fntdata"/><Relationship Id="rId11" Type="http://schemas.openxmlformats.org/officeDocument/2006/relationships/slide" Target="slides/slide5.xml"/><Relationship Id="rId55" Type="http://schemas.openxmlformats.org/officeDocument/2006/relationships/font" Target="fonts/Montserrat-regular.fntdata"/><Relationship Id="rId10" Type="http://schemas.openxmlformats.org/officeDocument/2006/relationships/slide" Target="slides/slide4.xml"/><Relationship Id="rId54" Type="http://schemas.openxmlformats.org/officeDocument/2006/relationships/font" Target="fonts/BellotaText-boldItalic.fntdata"/><Relationship Id="rId13" Type="http://schemas.openxmlformats.org/officeDocument/2006/relationships/slide" Target="slides/slide7.xml"/><Relationship Id="rId57" Type="http://schemas.openxmlformats.org/officeDocument/2006/relationships/font" Target="fonts/Montserrat-italic.fntdata"/><Relationship Id="rId12" Type="http://schemas.openxmlformats.org/officeDocument/2006/relationships/slide" Target="slides/slide6.xml"/><Relationship Id="rId56" Type="http://schemas.openxmlformats.org/officeDocument/2006/relationships/font" Target="fonts/Montserrat-bold.fntdata"/><Relationship Id="rId15" Type="http://schemas.openxmlformats.org/officeDocument/2006/relationships/slide" Target="slides/slide9.xml"/><Relationship Id="rId59" Type="http://schemas.openxmlformats.org/officeDocument/2006/relationships/font" Target="fonts/Poppins-regular.fntdata"/><Relationship Id="rId14" Type="http://schemas.openxmlformats.org/officeDocument/2006/relationships/slide" Target="slides/slide8.xml"/><Relationship Id="rId58" Type="http://schemas.openxmlformats.org/officeDocument/2006/relationships/font" Target="fonts/Montserra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db07fa37a_0_17: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db07fa37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8db07fa37a_7_23: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8db07fa37a_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4c1bdb530e_0_0: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4c1bdb53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db07fa37a_5_96: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db07fa37a_5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555a93de48_0_40: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555a93de4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555a93de48_0_67: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555a93de4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8db07fa37a_5_100: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8db07fa37a_5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8db07fa37a_7_37: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8db07fa37a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8db07fa37a_5_104: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8db07fa37a_5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8db07fa37a_7_48: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8db07fa37a_7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8db07fa37a_5_108: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8db07fa37a_5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db07fa37a_5_48: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db07fa37a_5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8db07fa37a_7_55: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8db07fa37a_7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8db07fa37a_5_112: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8db07fa37a_5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8db07fa37a_7_62: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8db07fa37a_7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fdb5a4a34e_0_0: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fdb5a4a3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7daf5378ca_0_0: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7daf5378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55a93de48_0_128: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555a93de4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9b4f1f535_0_4: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79b4f1f53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db07fa37a_5_75: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db07fa37a_5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db07fa37a_7_11: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db07fa37a_7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db07fa37a_5_88: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db07fa37a_5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db07fa37a_7_16: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db07fa37a_7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db07fa37a_5_92: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db07fa37a_5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2.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10.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0.png"/><Relationship Id="rId7" Type="http://schemas.openxmlformats.org/officeDocument/2006/relationships/hyperlink" Target="https://twitter.com/SlidesManiaSM/" TargetMode="External"/><Relationship Id="rId8"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
    <p:spTree>
      <p:nvGrpSpPr>
        <p:cNvPr id="27" name="Shape 27"/>
        <p:cNvGrpSpPr/>
        <p:nvPr/>
      </p:nvGrpSpPr>
      <p:grpSpPr>
        <a:xfrm>
          <a:off x="0" y="0"/>
          <a:ext cx="0" cy="0"/>
          <a:chOff x="0" y="0"/>
          <a:chExt cx="0" cy="0"/>
        </a:xfrm>
      </p:grpSpPr>
      <p:sp>
        <p:nvSpPr>
          <p:cNvPr id="28" name="Google Shape;28;p2"/>
          <p:cNvSpPr txBox="1"/>
          <p:nvPr>
            <p:ph idx="1" type="subTitle"/>
          </p:nvPr>
        </p:nvSpPr>
        <p:spPr>
          <a:xfrm>
            <a:off x="880952" y="7429500"/>
            <a:ext cx="5324700" cy="7320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FFFFFF"/>
              </a:buClr>
              <a:buSzPts val="1900"/>
              <a:buFont typeface="Homemade Apple"/>
              <a:buNone/>
              <a:defRPr sz="1900">
                <a:solidFill>
                  <a:srgbClr val="FFFFFF"/>
                </a:solidFill>
                <a:latin typeface="Homemade Apple"/>
                <a:ea typeface="Homemade Apple"/>
                <a:cs typeface="Homemade Apple"/>
                <a:sym typeface="Homemade Apple"/>
              </a:defRPr>
            </a:lvl1pPr>
            <a:lvl2pPr lvl="1">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2pPr>
            <a:lvl3pPr lvl="2">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3pPr>
            <a:lvl4pPr lvl="3">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4pPr>
            <a:lvl5pPr lvl="4">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5pPr>
            <a:lvl6pPr lvl="5">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6pPr>
            <a:lvl7pPr lvl="6">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7pPr>
            <a:lvl8pPr lvl="7">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8pPr>
            <a:lvl9pPr lvl="8">
              <a:spcBef>
                <a:spcPts val="1600"/>
              </a:spcBef>
              <a:spcAft>
                <a:spcPts val="1600"/>
              </a:spcAft>
              <a:buClr>
                <a:srgbClr val="FFFFFF"/>
              </a:buClr>
              <a:buSzPts val="1500"/>
              <a:buFont typeface="Homemade Apple"/>
              <a:buNone/>
              <a:defRPr sz="1500">
                <a:solidFill>
                  <a:srgbClr val="FFFFFF"/>
                </a:solidFill>
                <a:latin typeface="Homemade Apple"/>
                <a:ea typeface="Homemade Apple"/>
                <a:cs typeface="Homemade Apple"/>
                <a:sym typeface="Homemade Apple"/>
              </a:defRPr>
            </a:lvl9pPr>
          </a:lstStyle>
          <a:p/>
        </p:txBody>
      </p:sp>
      <p:sp>
        <p:nvSpPr>
          <p:cNvPr id="29" name="Google Shape;29;p2"/>
          <p:cNvSpPr txBox="1"/>
          <p:nvPr>
            <p:ph type="title"/>
          </p:nvPr>
        </p:nvSpPr>
        <p:spPr>
          <a:xfrm>
            <a:off x="328425" y="6436725"/>
            <a:ext cx="5877300" cy="1018200"/>
          </a:xfrm>
          <a:prstGeom prst="rect">
            <a:avLst/>
          </a:prstGeom>
        </p:spPr>
        <p:txBody>
          <a:bodyPr anchorCtr="0" anchor="b" bIns="91425" lIns="91425" spcFirstLastPara="1" rIns="91425" wrap="square" tIns="91425">
            <a:noAutofit/>
          </a:bodyPr>
          <a:lstStyle>
            <a:lvl1pPr indent="-241300" lvl="0" marL="0" marR="0" rtl="0" algn="r">
              <a:lnSpc>
                <a:spcPct val="100000"/>
              </a:lnSpc>
              <a:spcBef>
                <a:spcPts val="0"/>
              </a:spcBef>
              <a:spcAft>
                <a:spcPts val="0"/>
              </a:spcAft>
              <a:buClr>
                <a:srgbClr val="FFFFFF"/>
              </a:buClr>
              <a:buSzPts val="3800"/>
              <a:buNone/>
              <a:defRPr sz="3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
        <p:nvSpPr>
          <p:cNvPr id="30" name="Google Shape;30;p2"/>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led Paper">
  <p:cSld name="CUSTOM_2">
    <p:spTree>
      <p:nvGrpSpPr>
        <p:cNvPr id="87" name="Shape 87"/>
        <p:cNvGrpSpPr/>
        <p:nvPr/>
      </p:nvGrpSpPr>
      <p:grpSpPr>
        <a:xfrm>
          <a:off x="0" y="0"/>
          <a:ext cx="0" cy="0"/>
          <a:chOff x="0" y="0"/>
          <a:chExt cx="0" cy="0"/>
        </a:xfrm>
      </p:grpSpPr>
      <p:sp>
        <p:nvSpPr>
          <p:cNvPr id="88" name="Google Shape;88;p11"/>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aphicFrame>
        <p:nvGraphicFramePr>
          <p:cNvPr id="89" name="Google Shape;89;p11"/>
          <p:cNvGraphicFramePr/>
          <p:nvPr/>
        </p:nvGraphicFramePr>
        <p:xfrm>
          <a:off x="0" y="1040425"/>
          <a:ext cx="3000000" cy="3000000"/>
        </p:xfrm>
        <a:graphic>
          <a:graphicData uri="http://schemas.openxmlformats.org/drawingml/2006/table">
            <a:tbl>
              <a:tblPr>
                <a:noFill/>
                <a:tableStyleId>{4451408D-E763-42F3-8207-26D54C05A588}</a:tableStyleId>
              </a:tblPr>
              <a:tblGrid>
                <a:gridCol w="6489000"/>
              </a:tblGrid>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5175">
                <a:tc>
                  <a:txBody>
                    <a:bodyPr/>
                    <a:lstStyle/>
                    <a:p>
                      <a:pPr indent="0" lvl="0" marL="0" rtl="0" algn="l">
                        <a:spcBef>
                          <a:spcPts val="0"/>
                        </a:spcBef>
                        <a:spcAft>
                          <a:spcPts val="0"/>
                        </a:spcAft>
                        <a:buNone/>
                      </a:pPr>
                      <a:r>
                        <a:t/>
                      </a:r>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0" name="Google Shape;90;p11"/>
          <p:cNvSpPr txBox="1"/>
          <p:nvPr>
            <p:ph idx="1" type="body"/>
          </p:nvPr>
        </p:nvSpPr>
        <p:spPr>
          <a:xfrm>
            <a:off x="162675" y="1040425"/>
            <a:ext cx="6119100" cy="7652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1" name="Google Shape;91;p11"/>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2" name="Google Shape;92;p11"/>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93" name="Google Shape;93;p11"/>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per">
  <p:cSld name="CUSTOM_2_2">
    <p:spTree>
      <p:nvGrpSpPr>
        <p:cNvPr id="94" name="Shape 94"/>
        <p:cNvGrpSpPr/>
        <p:nvPr/>
      </p:nvGrpSpPr>
      <p:grpSpPr>
        <a:xfrm>
          <a:off x="0" y="0"/>
          <a:ext cx="0" cy="0"/>
          <a:chOff x="0" y="0"/>
          <a:chExt cx="0" cy="0"/>
        </a:xfrm>
      </p:grpSpPr>
      <p:sp>
        <p:nvSpPr>
          <p:cNvPr id="95" name="Google Shape;95;p12"/>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6" name="Google Shape;96;p12"/>
          <p:cNvSpPr txBox="1"/>
          <p:nvPr>
            <p:ph idx="1" type="body"/>
          </p:nvPr>
        </p:nvSpPr>
        <p:spPr>
          <a:xfrm>
            <a:off x="162675" y="1040425"/>
            <a:ext cx="6119100" cy="765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7" name="Google Shape;97;p12"/>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8" name="Google Shape;98;p12"/>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99" name="Google Shape;99;p12"/>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9A - Example">
  <p:cSld name="CUSTOM_2_2_1">
    <p:spTree>
      <p:nvGrpSpPr>
        <p:cNvPr id="100" name="Shape 100"/>
        <p:cNvGrpSpPr/>
        <p:nvPr/>
      </p:nvGrpSpPr>
      <p:grpSpPr>
        <a:xfrm>
          <a:off x="0" y="0"/>
          <a:ext cx="0" cy="0"/>
          <a:chOff x="0" y="0"/>
          <a:chExt cx="0" cy="0"/>
        </a:xfrm>
      </p:grpSpPr>
      <p:sp>
        <p:nvSpPr>
          <p:cNvPr id="101" name="Google Shape;101;p13"/>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2" name="Google Shape;102;p13"/>
          <p:cNvSpPr txBox="1"/>
          <p:nvPr>
            <p:ph idx="1" type="body"/>
          </p:nvPr>
        </p:nvSpPr>
        <p:spPr>
          <a:xfrm>
            <a:off x="162675" y="2248825"/>
            <a:ext cx="6119100" cy="6443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3" name="Google Shape;103;p13"/>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104" name="Google Shape;104;p13"/>
          <p:cNvSpPr txBox="1"/>
          <p:nvPr/>
        </p:nvSpPr>
        <p:spPr>
          <a:xfrm>
            <a:off x="162675" y="1040425"/>
            <a:ext cx="6119100" cy="120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rgbClr val="000000"/>
                </a:solidFill>
                <a:latin typeface="Montserrat"/>
                <a:ea typeface="Montserrat"/>
                <a:cs typeface="Montserrat"/>
                <a:sym typeface="Montserrat"/>
              </a:rPr>
              <a:t>Here goes your question - Your Title and question are locked in the master. Go to Slide &gt; Edit Master to edit. </a:t>
            </a:r>
            <a:r>
              <a:rPr i="1" lang="en" sz="1800">
                <a:latin typeface="Montserrat"/>
                <a:ea typeface="Montserrat"/>
                <a:cs typeface="Montserrat"/>
                <a:sym typeface="Montserrat"/>
              </a:rPr>
              <a:t>Students can type their</a:t>
            </a:r>
            <a:r>
              <a:rPr i="1" lang="en" sz="1800">
                <a:solidFill>
                  <a:srgbClr val="000000"/>
                </a:solidFill>
                <a:latin typeface="Montserrat"/>
                <a:ea typeface="Montserrat"/>
                <a:cs typeface="Montserrat"/>
                <a:sym typeface="Montserrat"/>
              </a:rPr>
              <a:t> answer below.</a:t>
            </a:r>
            <a:endParaRPr i="1"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i="1" sz="1800">
              <a:solidFill>
                <a:srgbClr val="000000"/>
              </a:solidFill>
              <a:latin typeface="Montserrat"/>
              <a:ea typeface="Montserrat"/>
              <a:cs typeface="Montserrat"/>
              <a:sym typeface="Montserrat"/>
            </a:endParaRPr>
          </a:p>
        </p:txBody>
      </p:sp>
      <p:sp>
        <p:nvSpPr>
          <p:cNvPr id="105" name="Google Shape;105;p13"/>
          <p:cNvSpPr txBox="1"/>
          <p:nvPr/>
        </p:nvSpPr>
        <p:spPr>
          <a:xfrm>
            <a:off x="162675" y="0"/>
            <a:ext cx="6119100" cy="101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F94144"/>
                </a:solidFill>
                <a:latin typeface="Georgia"/>
                <a:ea typeface="Georgia"/>
                <a:cs typeface="Georgia"/>
                <a:sym typeface="Georgia"/>
              </a:rPr>
              <a:t>Question + free answer</a:t>
            </a:r>
            <a:endParaRPr b="1" sz="3000">
              <a:solidFill>
                <a:srgbClr val="F94144"/>
              </a:solidFill>
              <a:latin typeface="Georgia"/>
              <a:ea typeface="Georgia"/>
              <a:cs typeface="Georgia"/>
              <a:sym typeface="Georgia"/>
            </a:endParaRPr>
          </a:p>
        </p:txBody>
      </p:sp>
      <p:sp>
        <p:nvSpPr>
          <p:cNvPr id="106" name="Google Shape;106;p13"/>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9B - Example">
  <p:cSld name="CUSTOM_2_2_1_1">
    <p:spTree>
      <p:nvGrpSpPr>
        <p:cNvPr id="107" name="Shape 107"/>
        <p:cNvGrpSpPr/>
        <p:nvPr/>
      </p:nvGrpSpPr>
      <p:grpSpPr>
        <a:xfrm>
          <a:off x="0" y="0"/>
          <a:ext cx="0" cy="0"/>
          <a:chOff x="0" y="0"/>
          <a:chExt cx="0" cy="0"/>
        </a:xfrm>
      </p:grpSpPr>
      <p:sp>
        <p:nvSpPr>
          <p:cNvPr id="108" name="Google Shape;108;p14"/>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 name="Google Shape;109;p14"/>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110" name="Google Shape;110;p14"/>
          <p:cNvSpPr txBox="1"/>
          <p:nvPr/>
        </p:nvSpPr>
        <p:spPr>
          <a:xfrm>
            <a:off x="162675" y="1345225"/>
            <a:ext cx="6119100" cy="4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000000"/>
                </a:solidFill>
                <a:latin typeface="Montserrat"/>
                <a:ea typeface="Montserrat"/>
                <a:cs typeface="Montserrat"/>
                <a:sym typeface="Montserrat"/>
              </a:rPr>
              <a:t>This is the question. </a:t>
            </a:r>
            <a:r>
              <a:rPr lang="en" sz="1600">
                <a:latin typeface="Montserrat"/>
                <a:ea typeface="Montserrat"/>
                <a:cs typeface="Montserrat"/>
                <a:sym typeface="Montserrat"/>
              </a:rPr>
              <a:t>Drag and drop the check marks.</a:t>
            </a:r>
            <a:endParaRPr sz="16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b="1" sz="1800">
              <a:solidFill>
                <a:srgbClr val="000000"/>
              </a:solidFill>
              <a:latin typeface="Montserrat"/>
              <a:ea typeface="Montserrat"/>
              <a:cs typeface="Montserrat"/>
              <a:sym typeface="Montserrat"/>
            </a:endParaRPr>
          </a:p>
        </p:txBody>
      </p:sp>
      <p:sp>
        <p:nvSpPr>
          <p:cNvPr id="111" name="Google Shape;111;p14"/>
          <p:cNvSpPr txBox="1"/>
          <p:nvPr/>
        </p:nvSpPr>
        <p:spPr>
          <a:xfrm>
            <a:off x="162675" y="0"/>
            <a:ext cx="6119100" cy="101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F94144"/>
                </a:solidFill>
                <a:latin typeface="Georgia"/>
                <a:ea typeface="Georgia"/>
                <a:cs typeface="Georgia"/>
                <a:sym typeface="Georgia"/>
              </a:rPr>
              <a:t>Multiple choice</a:t>
            </a:r>
            <a:endParaRPr b="1" sz="3000">
              <a:solidFill>
                <a:srgbClr val="F94144"/>
              </a:solidFill>
              <a:latin typeface="Georgia"/>
              <a:ea typeface="Georgia"/>
              <a:cs typeface="Georgia"/>
              <a:sym typeface="Georgia"/>
            </a:endParaRPr>
          </a:p>
        </p:txBody>
      </p:sp>
      <p:sp>
        <p:nvSpPr>
          <p:cNvPr id="112" name="Google Shape;112;p14"/>
          <p:cNvSpPr txBox="1"/>
          <p:nvPr/>
        </p:nvSpPr>
        <p:spPr>
          <a:xfrm>
            <a:off x="687937" y="1922925"/>
            <a:ext cx="5346000" cy="203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00000"/>
                </a:solidFill>
                <a:latin typeface="Montserrat"/>
                <a:ea typeface="Montserrat"/>
                <a:cs typeface="Montserrat"/>
                <a:sym typeface="Montserrat"/>
              </a:rPr>
              <a:t>This is choice A</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B</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C</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D</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800">
              <a:solidFill>
                <a:srgbClr val="000000"/>
              </a:solidFill>
              <a:latin typeface="Montserrat"/>
              <a:ea typeface="Montserrat"/>
              <a:cs typeface="Montserrat"/>
              <a:sym typeface="Montserrat"/>
            </a:endParaRPr>
          </a:p>
        </p:txBody>
      </p:sp>
      <p:sp>
        <p:nvSpPr>
          <p:cNvPr id="113" name="Google Shape;113;p14"/>
          <p:cNvSpPr txBox="1"/>
          <p:nvPr/>
        </p:nvSpPr>
        <p:spPr>
          <a:xfrm>
            <a:off x="126350" y="4328550"/>
            <a:ext cx="6119100" cy="4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000000"/>
                </a:solidFill>
                <a:latin typeface="Montserrat"/>
                <a:ea typeface="Montserrat"/>
                <a:cs typeface="Montserrat"/>
                <a:sym typeface="Montserrat"/>
              </a:rPr>
              <a:t>This is the question. </a:t>
            </a:r>
            <a:r>
              <a:rPr lang="en" sz="1600">
                <a:solidFill>
                  <a:schemeClr val="dk1"/>
                </a:solidFill>
                <a:latin typeface="Montserrat"/>
                <a:ea typeface="Montserrat"/>
                <a:cs typeface="Montserrat"/>
                <a:sym typeface="Montserrat"/>
              </a:rPr>
              <a:t>Drag and drop the check marks.</a:t>
            </a:r>
            <a:endParaRPr b="1"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b="1" sz="1800">
              <a:solidFill>
                <a:srgbClr val="000000"/>
              </a:solidFill>
              <a:latin typeface="Montserrat"/>
              <a:ea typeface="Montserrat"/>
              <a:cs typeface="Montserrat"/>
              <a:sym typeface="Montserrat"/>
            </a:endParaRPr>
          </a:p>
        </p:txBody>
      </p:sp>
      <p:sp>
        <p:nvSpPr>
          <p:cNvPr id="114" name="Google Shape;114;p14"/>
          <p:cNvSpPr txBox="1"/>
          <p:nvPr/>
        </p:nvSpPr>
        <p:spPr>
          <a:xfrm>
            <a:off x="656200" y="4906250"/>
            <a:ext cx="5346000" cy="203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00000"/>
                </a:solidFill>
                <a:latin typeface="Montserrat"/>
                <a:ea typeface="Montserrat"/>
                <a:cs typeface="Montserrat"/>
                <a:sym typeface="Montserrat"/>
              </a:rPr>
              <a:t>This is choice A</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B</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C</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D</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800">
              <a:solidFill>
                <a:srgbClr val="000000"/>
              </a:solidFill>
              <a:latin typeface="Montserrat"/>
              <a:ea typeface="Montserrat"/>
              <a:cs typeface="Montserrat"/>
              <a:sym typeface="Montserrat"/>
            </a:endParaRPr>
          </a:p>
        </p:txBody>
      </p:sp>
      <p:sp>
        <p:nvSpPr>
          <p:cNvPr id="115" name="Google Shape;115;p14"/>
          <p:cNvSpPr/>
          <p:nvPr/>
        </p:nvSpPr>
        <p:spPr>
          <a:xfrm>
            <a:off x="204500" y="1991975"/>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204500" y="2499975"/>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204500" y="3007975"/>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204500" y="3515975"/>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202550" y="4920200"/>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202550" y="5428200"/>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202550" y="5936200"/>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202550" y="6444200"/>
            <a:ext cx="332400" cy="332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9C - Example">
  <p:cSld name="CUSTOM_2_2_1_1_1">
    <p:spTree>
      <p:nvGrpSpPr>
        <p:cNvPr id="124" name="Shape 124"/>
        <p:cNvGrpSpPr/>
        <p:nvPr/>
      </p:nvGrpSpPr>
      <p:grpSpPr>
        <a:xfrm>
          <a:off x="0" y="0"/>
          <a:ext cx="0" cy="0"/>
          <a:chOff x="0" y="0"/>
          <a:chExt cx="0" cy="0"/>
        </a:xfrm>
      </p:grpSpPr>
      <p:sp>
        <p:nvSpPr>
          <p:cNvPr id="125" name="Google Shape;125;p15"/>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26" name="Google Shape;126;p15"/>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127" name="Google Shape;127;p15"/>
          <p:cNvSpPr txBox="1"/>
          <p:nvPr/>
        </p:nvSpPr>
        <p:spPr>
          <a:xfrm>
            <a:off x="162675" y="0"/>
            <a:ext cx="6119100" cy="101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F94144"/>
                </a:solidFill>
                <a:latin typeface="Georgia"/>
                <a:ea typeface="Georgia"/>
                <a:cs typeface="Georgia"/>
                <a:sym typeface="Georgia"/>
              </a:rPr>
              <a:t>Matching exercise</a:t>
            </a:r>
            <a:endParaRPr b="1" sz="3000">
              <a:solidFill>
                <a:srgbClr val="F94144"/>
              </a:solidFill>
              <a:latin typeface="Georgia"/>
              <a:ea typeface="Georgia"/>
              <a:cs typeface="Georgia"/>
              <a:sym typeface="Georgia"/>
            </a:endParaRPr>
          </a:p>
        </p:txBody>
      </p:sp>
      <p:graphicFrame>
        <p:nvGraphicFramePr>
          <p:cNvPr id="128" name="Google Shape;128;p15"/>
          <p:cNvGraphicFramePr/>
          <p:nvPr/>
        </p:nvGraphicFramePr>
        <p:xfrm>
          <a:off x="510375" y="1153000"/>
          <a:ext cx="3000000" cy="3000000"/>
        </p:xfrm>
        <a:graphic>
          <a:graphicData uri="http://schemas.openxmlformats.org/drawingml/2006/table">
            <a:tbl>
              <a:tblPr>
                <a:noFill/>
                <a:tableStyleId>{4451408D-E763-42F3-8207-26D54C05A588}</a:tableStyleId>
              </a:tblPr>
              <a:tblGrid>
                <a:gridCol w="1823775"/>
                <a:gridCol w="1823775"/>
                <a:gridCol w="1823775"/>
              </a:tblGrid>
              <a:tr h="1494975">
                <a:tc>
                  <a:txBody>
                    <a:bodyPr/>
                    <a:lstStyle/>
                    <a:p>
                      <a:pPr indent="0" lvl="0" marL="0" rtl="0" algn="l">
                        <a:spcBef>
                          <a:spcPts val="0"/>
                        </a:spcBef>
                        <a:spcAft>
                          <a:spcPts val="0"/>
                        </a:spcAft>
                        <a:buNone/>
                      </a:pPr>
                      <a:r>
                        <a:rPr lang="en" sz="1500">
                          <a:latin typeface="Montserrat"/>
                          <a:ea typeface="Montserrat"/>
                          <a:cs typeface="Montserrat"/>
                          <a:sym typeface="Montserrat"/>
                        </a:rPr>
                        <a:t>Here goes your text</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500">
                          <a:latin typeface="Montserrat"/>
                          <a:ea typeface="Montserrat"/>
                          <a:cs typeface="Montserrat"/>
                          <a:sym typeface="Montserrat"/>
                        </a:rPr>
                        <a:t>Match with this</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494975">
                <a:tc>
                  <a:txBody>
                    <a:bodyPr/>
                    <a:lstStyle/>
                    <a:p>
                      <a:pPr indent="0" lvl="0" marL="0" rtl="0" algn="l">
                        <a:spcBef>
                          <a:spcPts val="0"/>
                        </a:spcBef>
                        <a:spcAft>
                          <a:spcPts val="0"/>
                        </a:spcAft>
                        <a:buNone/>
                      </a:pPr>
                      <a:r>
                        <a:rPr lang="en" sz="1500">
                          <a:latin typeface="Montserrat"/>
                          <a:ea typeface="Montserrat"/>
                          <a:cs typeface="Montserrat"/>
                          <a:sym typeface="Montserrat"/>
                        </a:rPr>
                        <a:t>Here goes your text</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500">
                          <a:solidFill>
                            <a:srgbClr val="000000"/>
                          </a:solidFill>
                          <a:latin typeface="Montserrat"/>
                          <a:ea typeface="Montserrat"/>
                          <a:cs typeface="Montserrat"/>
                          <a:sym typeface="Montserrat"/>
                        </a:rPr>
                        <a:t>Match with this</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494975">
                <a:tc>
                  <a:txBody>
                    <a:bodyPr/>
                    <a:lstStyle/>
                    <a:p>
                      <a:pPr indent="0" lvl="0" marL="0" rtl="0" algn="l">
                        <a:spcBef>
                          <a:spcPts val="0"/>
                        </a:spcBef>
                        <a:spcAft>
                          <a:spcPts val="0"/>
                        </a:spcAft>
                        <a:buNone/>
                      </a:pPr>
                      <a:r>
                        <a:rPr lang="en" sz="1500">
                          <a:latin typeface="Montserrat"/>
                          <a:ea typeface="Montserrat"/>
                          <a:cs typeface="Montserrat"/>
                          <a:sym typeface="Montserrat"/>
                        </a:rPr>
                        <a:t>Here goes your text</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500">
                          <a:solidFill>
                            <a:srgbClr val="000000"/>
                          </a:solidFill>
                          <a:latin typeface="Montserrat"/>
                          <a:ea typeface="Montserrat"/>
                          <a:cs typeface="Montserrat"/>
                          <a:sym typeface="Montserrat"/>
                        </a:rPr>
                        <a:t>Match with this</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494975">
                <a:tc>
                  <a:txBody>
                    <a:bodyPr/>
                    <a:lstStyle/>
                    <a:p>
                      <a:pPr indent="0" lvl="0" marL="0" rtl="0" algn="l">
                        <a:spcBef>
                          <a:spcPts val="0"/>
                        </a:spcBef>
                        <a:spcAft>
                          <a:spcPts val="0"/>
                        </a:spcAft>
                        <a:buNone/>
                      </a:pPr>
                      <a:r>
                        <a:rPr lang="en" sz="1500">
                          <a:latin typeface="Montserrat"/>
                          <a:ea typeface="Montserrat"/>
                          <a:cs typeface="Montserrat"/>
                          <a:sym typeface="Montserrat"/>
                        </a:rPr>
                        <a:t>Here goes your text</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500">
                          <a:solidFill>
                            <a:srgbClr val="000000"/>
                          </a:solidFill>
                          <a:latin typeface="Montserrat"/>
                          <a:ea typeface="Montserrat"/>
                          <a:cs typeface="Montserrat"/>
                          <a:sym typeface="Montserrat"/>
                        </a:rPr>
                        <a:t>Match with this</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494975">
                <a:tc>
                  <a:txBody>
                    <a:bodyPr/>
                    <a:lstStyle/>
                    <a:p>
                      <a:pPr indent="0" lvl="0" marL="0" rtl="0" algn="l">
                        <a:spcBef>
                          <a:spcPts val="0"/>
                        </a:spcBef>
                        <a:spcAft>
                          <a:spcPts val="0"/>
                        </a:spcAft>
                        <a:buNone/>
                      </a:pPr>
                      <a:r>
                        <a:rPr lang="en" sz="1500">
                          <a:latin typeface="Montserrat"/>
                          <a:ea typeface="Montserrat"/>
                          <a:cs typeface="Montserrat"/>
                          <a:sym typeface="Montserrat"/>
                        </a:rPr>
                        <a:t>Here goes your tex</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1500">
                          <a:solidFill>
                            <a:srgbClr val="000000"/>
                          </a:solidFill>
                          <a:latin typeface="Montserrat"/>
                          <a:ea typeface="Montserrat"/>
                          <a:cs typeface="Montserrat"/>
                          <a:sym typeface="Montserrat"/>
                        </a:rPr>
                        <a:t>Match with this</a:t>
                      </a:r>
                      <a:endParaRPr sz="1500">
                        <a:latin typeface="Montserrat"/>
                        <a:ea typeface="Montserrat"/>
                        <a:cs typeface="Montserrat"/>
                        <a:sym typeface="Montserrat"/>
                      </a:endParaRPr>
                    </a:p>
                  </a:txBody>
                  <a:tcPr marT="91425" marB="91425" marR="91425" marL="91425">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129" name="Google Shape;129;p15"/>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aper">
  <p:cSld name="CUSTOM_2_1">
    <p:spTree>
      <p:nvGrpSpPr>
        <p:cNvPr id="130" name="Shape 130"/>
        <p:cNvGrpSpPr/>
        <p:nvPr/>
      </p:nvGrpSpPr>
      <p:grpSpPr>
        <a:xfrm>
          <a:off x="0" y="0"/>
          <a:ext cx="0" cy="0"/>
          <a:chOff x="0" y="0"/>
          <a:chExt cx="0" cy="0"/>
        </a:xfrm>
      </p:grpSpPr>
      <p:sp>
        <p:nvSpPr>
          <p:cNvPr id="131" name="Google Shape;131;p16"/>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pic>
        <p:nvPicPr>
          <p:cNvPr id="132" name="Google Shape;132;p16"/>
          <p:cNvPicPr preferRelativeResize="0"/>
          <p:nvPr/>
        </p:nvPicPr>
        <p:blipFill>
          <a:blip r:embed="rId2">
            <a:alphaModFix/>
          </a:blip>
          <a:stretch>
            <a:fillRect/>
          </a:stretch>
        </p:blipFill>
        <p:spPr>
          <a:xfrm>
            <a:off x="-75" y="0"/>
            <a:ext cx="6489000" cy="9144000"/>
          </a:xfrm>
          <a:prstGeom prst="rect">
            <a:avLst/>
          </a:prstGeom>
          <a:noFill/>
          <a:ln>
            <a:noFill/>
          </a:ln>
        </p:spPr>
      </p:pic>
      <p:sp>
        <p:nvSpPr>
          <p:cNvPr id="133" name="Google Shape;133;p16"/>
          <p:cNvSpPr txBox="1"/>
          <p:nvPr>
            <p:ph idx="1" type="body"/>
          </p:nvPr>
        </p:nvSpPr>
        <p:spPr>
          <a:xfrm>
            <a:off x="162675" y="1040425"/>
            <a:ext cx="6119100" cy="765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4" name="Google Shape;134;p16"/>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35" name="Google Shape;135;p16"/>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136" name="Google Shape;136;p16"/>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t-Grid Paper">
  <p:cSld name="CUSTOM_2_1_1">
    <p:spTree>
      <p:nvGrpSpPr>
        <p:cNvPr id="137" name="Shape 137"/>
        <p:cNvGrpSpPr/>
        <p:nvPr/>
      </p:nvGrpSpPr>
      <p:grpSpPr>
        <a:xfrm>
          <a:off x="0" y="0"/>
          <a:ext cx="0" cy="0"/>
          <a:chOff x="0" y="0"/>
          <a:chExt cx="0" cy="0"/>
        </a:xfrm>
      </p:grpSpPr>
      <p:sp>
        <p:nvSpPr>
          <p:cNvPr id="138" name="Google Shape;138;p17"/>
          <p:cNvSpPr/>
          <p:nvPr/>
        </p:nvSpPr>
        <p:spPr>
          <a:xfrm>
            <a:off x="0" y="-34500"/>
            <a:ext cx="6489000" cy="92130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pic>
        <p:nvPicPr>
          <p:cNvPr id="139" name="Google Shape;139;p17"/>
          <p:cNvPicPr preferRelativeResize="0"/>
          <p:nvPr/>
        </p:nvPicPr>
        <p:blipFill rotWithShape="1">
          <a:blip r:embed="rId2">
            <a:alphaModFix/>
          </a:blip>
          <a:srcRect b="0" l="2687" r="2687" t="0"/>
          <a:stretch/>
        </p:blipFill>
        <p:spPr>
          <a:xfrm>
            <a:off x="0" y="-25"/>
            <a:ext cx="6489000" cy="9144050"/>
          </a:xfrm>
          <a:prstGeom prst="rect">
            <a:avLst/>
          </a:prstGeom>
          <a:noFill/>
          <a:ln>
            <a:noFill/>
          </a:ln>
        </p:spPr>
      </p:pic>
      <p:sp>
        <p:nvSpPr>
          <p:cNvPr id="140" name="Google Shape;140;p17"/>
          <p:cNvSpPr txBox="1"/>
          <p:nvPr>
            <p:ph idx="1" type="body"/>
          </p:nvPr>
        </p:nvSpPr>
        <p:spPr>
          <a:xfrm>
            <a:off x="162675" y="1040425"/>
            <a:ext cx="6119100" cy="765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1" name="Google Shape;141;p17"/>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42" name="Google Shape;142;p17"/>
          <p:cNvSpPr txBox="1"/>
          <p:nvPr/>
        </p:nvSpPr>
        <p:spPr>
          <a:xfrm rot="5400000">
            <a:off x="-466350" y="8560825"/>
            <a:ext cx="1153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143" name="Google Shape;143;p17"/>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p:cSld name="CUSTOM_3">
    <p:spTree>
      <p:nvGrpSpPr>
        <p:cNvPr id="144" name="Shape 144"/>
        <p:cNvGrpSpPr/>
        <p:nvPr/>
      </p:nvGrpSpPr>
      <p:grpSpPr>
        <a:xfrm>
          <a:off x="0" y="0"/>
          <a:ext cx="0" cy="0"/>
          <a:chOff x="0" y="0"/>
          <a:chExt cx="0" cy="0"/>
        </a:xfrm>
      </p:grpSpPr>
      <p:pic>
        <p:nvPicPr>
          <p:cNvPr id="145" name="Google Shape;145;p18"/>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146" name="Google Shape;146;p18"/>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pic>
        <p:nvPicPr>
          <p:cNvPr id="147" name="Google Shape;147;p18"/>
          <p:cNvPicPr preferRelativeResize="0"/>
          <p:nvPr/>
        </p:nvPicPr>
        <p:blipFill rotWithShape="1">
          <a:blip r:embed="rId3">
            <a:alphaModFix/>
          </a:blip>
          <a:srcRect b="2834" l="12566" r="5026" t="4529"/>
          <a:stretch/>
        </p:blipFill>
        <p:spPr>
          <a:xfrm>
            <a:off x="781675" y="2358250"/>
            <a:ext cx="1562000" cy="1870625"/>
          </a:xfrm>
          <a:prstGeom prst="rect">
            <a:avLst/>
          </a:prstGeom>
          <a:noFill/>
          <a:ln cap="flat" cmpd="sng" w="19050">
            <a:solidFill>
              <a:srgbClr val="FFFFFF"/>
            </a:solidFill>
            <a:prstDash val="solid"/>
            <a:round/>
            <a:headEnd len="sm" w="sm" type="none"/>
            <a:tailEnd len="sm" w="sm" type="none"/>
          </a:ln>
          <a:effectLst>
            <a:outerShdw blurRad="50800" rotWithShape="0" algn="tl" dir="2700000" dist="38100">
              <a:srgbClr val="000000">
                <a:alpha val="40000"/>
              </a:srgbClr>
            </a:outerShdw>
          </a:effectLst>
        </p:spPr>
      </p:pic>
      <p:pic>
        <p:nvPicPr>
          <p:cNvPr id="148" name="Google Shape;148;p18"/>
          <p:cNvPicPr preferRelativeResize="0"/>
          <p:nvPr/>
        </p:nvPicPr>
        <p:blipFill rotWithShape="1">
          <a:blip r:embed="rId4">
            <a:alphaModFix/>
          </a:blip>
          <a:srcRect b="3735" l="8415" r="5444" t="4487"/>
          <a:stretch/>
        </p:blipFill>
        <p:spPr>
          <a:xfrm>
            <a:off x="2575850" y="2342600"/>
            <a:ext cx="1562000" cy="1870625"/>
          </a:xfrm>
          <a:prstGeom prst="rect">
            <a:avLst/>
          </a:prstGeom>
          <a:noFill/>
          <a:ln cap="flat" cmpd="sng" w="19050">
            <a:solidFill>
              <a:srgbClr val="FFFFFF"/>
            </a:solidFill>
            <a:prstDash val="solid"/>
            <a:round/>
            <a:headEnd len="sm" w="sm" type="none"/>
            <a:tailEnd len="sm" w="sm" type="none"/>
          </a:ln>
          <a:effectLst>
            <a:outerShdw blurRad="50800" rotWithShape="0" algn="tl" dir="2700000" dist="38100">
              <a:srgbClr val="000000">
                <a:alpha val="40000"/>
              </a:srgbClr>
            </a:outerShdw>
          </a:effectLst>
        </p:spPr>
      </p:pic>
      <p:pic>
        <p:nvPicPr>
          <p:cNvPr id="149" name="Google Shape;149;p18"/>
          <p:cNvPicPr preferRelativeResize="0"/>
          <p:nvPr/>
        </p:nvPicPr>
        <p:blipFill rotWithShape="1">
          <a:blip r:embed="rId5">
            <a:alphaModFix/>
          </a:blip>
          <a:srcRect b="10076" l="7241" r="4660" t="4314"/>
          <a:stretch/>
        </p:blipFill>
        <p:spPr>
          <a:xfrm>
            <a:off x="4370025" y="2342600"/>
            <a:ext cx="1562000" cy="1870625"/>
          </a:xfrm>
          <a:prstGeom prst="rect">
            <a:avLst/>
          </a:prstGeom>
          <a:noFill/>
          <a:ln cap="flat" cmpd="sng" w="19050">
            <a:solidFill>
              <a:srgbClr val="FFFFFF"/>
            </a:solidFill>
            <a:prstDash val="solid"/>
            <a:round/>
            <a:headEnd len="sm" w="sm" type="none"/>
            <a:tailEnd len="sm" w="sm" type="none"/>
          </a:ln>
          <a:effectLst>
            <a:outerShdw blurRad="50800" rotWithShape="0" algn="tl" dir="2700000" dist="38100">
              <a:srgbClr val="000000">
                <a:alpha val="40000"/>
              </a:srgbClr>
            </a:outerShdw>
          </a:effectLst>
        </p:spPr>
      </p:pic>
      <p:pic>
        <p:nvPicPr>
          <p:cNvPr id="150" name="Google Shape;150;p18"/>
          <p:cNvPicPr preferRelativeResize="0"/>
          <p:nvPr/>
        </p:nvPicPr>
        <p:blipFill rotWithShape="1">
          <a:blip r:embed="rId6">
            <a:alphaModFix/>
          </a:blip>
          <a:srcRect b="2755" l="10244" r="5367" t="1906"/>
          <a:stretch/>
        </p:blipFill>
        <p:spPr>
          <a:xfrm>
            <a:off x="804825" y="5035525"/>
            <a:ext cx="1562000" cy="1870625"/>
          </a:xfrm>
          <a:prstGeom prst="rect">
            <a:avLst/>
          </a:prstGeom>
          <a:noFill/>
          <a:ln cap="flat" cmpd="sng" w="19050">
            <a:solidFill>
              <a:srgbClr val="FFFFFF"/>
            </a:solidFill>
            <a:prstDash val="solid"/>
            <a:round/>
            <a:headEnd len="sm" w="sm" type="none"/>
            <a:tailEnd len="sm" w="sm" type="none"/>
          </a:ln>
          <a:effectLst>
            <a:outerShdw blurRad="50800" rotWithShape="0" algn="tl" dir="2700000" dist="38100">
              <a:srgbClr val="000000">
                <a:alpha val="40000"/>
              </a:srgbClr>
            </a:outerShdw>
          </a:effectLst>
        </p:spPr>
      </p:pic>
      <p:pic>
        <p:nvPicPr>
          <p:cNvPr id="151" name="Google Shape;151;p18"/>
          <p:cNvPicPr preferRelativeResize="0"/>
          <p:nvPr/>
        </p:nvPicPr>
        <p:blipFill rotWithShape="1">
          <a:blip r:embed="rId7">
            <a:alphaModFix/>
          </a:blip>
          <a:srcRect b="2014" l="5948" r="5407" t="5581"/>
          <a:stretch/>
        </p:blipFill>
        <p:spPr>
          <a:xfrm>
            <a:off x="2575850" y="5033563"/>
            <a:ext cx="1562000" cy="1870625"/>
          </a:xfrm>
          <a:prstGeom prst="rect">
            <a:avLst/>
          </a:prstGeom>
          <a:noFill/>
          <a:ln cap="flat" cmpd="sng" w="19050">
            <a:solidFill>
              <a:srgbClr val="FFFFFF"/>
            </a:solidFill>
            <a:prstDash val="solid"/>
            <a:round/>
            <a:headEnd len="sm" w="sm" type="none"/>
            <a:tailEnd len="sm" w="sm" type="none"/>
          </a:ln>
          <a:effectLst>
            <a:outerShdw blurRad="50800" rotWithShape="0" algn="tl" dir="2700000" dist="38100">
              <a:srgbClr val="000000">
                <a:alpha val="40000"/>
              </a:srgbClr>
            </a:outerShdw>
          </a:effectLst>
        </p:spPr>
      </p:pic>
      <p:pic>
        <p:nvPicPr>
          <p:cNvPr id="152" name="Google Shape;152;p18"/>
          <p:cNvPicPr preferRelativeResize="0"/>
          <p:nvPr/>
        </p:nvPicPr>
        <p:blipFill rotWithShape="1">
          <a:blip r:embed="rId8">
            <a:alphaModFix/>
          </a:blip>
          <a:srcRect b="4781" l="7095" r="3538" t="5685"/>
          <a:stretch/>
        </p:blipFill>
        <p:spPr>
          <a:xfrm>
            <a:off x="4346875" y="5006875"/>
            <a:ext cx="1608300" cy="1899275"/>
          </a:xfrm>
          <a:prstGeom prst="rect">
            <a:avLst/>
          </a:prstGeom>
          <a:noFill/>
          <a:ln cap="flat" cmpd="sng" w="19050">
            <a:solidFill>
              <a:srgbClr val="FFFFFF"/>
            </a:solidFill>
            <a:prstDash val="solid"/>
            <a:round/>
            <a:headEnd len="sm" w="sm" type="none"/>
            <a:tailEnd len="sm" w="sm" type="none"/>
          </a:ln>
          <a:effectLst>
            <a:outerShdw blurRad="50800" rotWithShape="0" algn="tl" dir="2700000" dist="38100">
              <a:srgbClr val="000000">
                <a:alpha val="40000"/>
              </a:srgbClr>
            </a:outerShdw>
          </a:effectLst>
        </p:spPr>
      </p:pic>
      <p:sp>
        <p:nvSpPr>
          <p:cNvPr id="153" name="Google Shape;153;p18"/>
          <p:cNvSpPr txBox="1"/>
          <p:nvPr/>
        </p:nvSpPr>
        <p:spPr>
          <a:xfrm>
            <a:off x="758525" y="4330875"/>
            <a:ext cx="1608300" cy="500700"/>
          </a:xfrm>
          <a:prstGeom prst="rect">
            <a:avLst/>
          </a:prstGeom>
          <a:solidFill>
            <a:srgbClr val="F3F3F3"/>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750">
                <a:solidFill>
                  <a:schemeClr val="accent5"/>
                </a:solidFill>
                <a:latin typeface="Avenir"/>
                <a:ea typeface="Avenir"/>
                <a:cs typeface="Avenir"/>
                <a:sym typeface="Avenir"/>
              </a:rPr>
              <a:t>Michelle Bissonnette, </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Community Outreach </a:t>
            </a:r>
            <a:endParaRPr sz="750">
              <a:solidFill>
                <a:schemeClr val="accent5"/>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750">
                <a:solidFill>
                  <a:schemeClr val="accent5"/>
                </a:solidFill>
                <a:latin typeface="Avenir"/>
                <a:ea typeface="Avenir"/>
                <a:cs typeface="Avenir"/>
                <a:sym typeface="Avenir"/>
              </a:rPr>
              <a:t>Specialist, MVLAHSD</a:t>
            </a:r>
            <a:endParaRPr sz="750">
              <a:solidFill>
                <a:schemeClr val="accent5"/>
              </a:solidFill>
              <a:latin typeface="Avenir"/>
              <a:ea typeface="Avenir"/>
              <a:cs typeface="Avenir"/>
              <a:sym typeface="Avenir"/>
            </a:endParaRPr>
          </a:p>
        </p:txBody>
      </p:sp>
      <p:sp>
        <p:nvSpPr>
          <p:cNvPr id="154" name="Google Shape;154;p18"/>
          <p:cNvSpPr txBox="1"/>
          <p:nvPr/>
        </p:nvSpPr>
        <p:spPr>
          <a:xfrm>
            <a:off x="2552688" y="4330875"/>
            <a:ext cx="1608300" cy="500700"/>
          </a:xfrm>
          <a:prstGeom prst="rect">
            <a:avLst/>
          </a:prstGeom>
          <a:solidFill>
            <a:srgbClr val="F3F3F3"/>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lang="en" sz="750">
                <a:solidFill>
                  <a:schemeClr val="accent5"/>
                </a:solidFill>
                <a:latin typeface="Avenir"/>
                <a:ea typeface="Avenir"/>
                <a:cs typeface="Avenir"/>
                <a:sym typeface="Avenir"/>
              </a:rPr>
              <a:t>Kenya Contreras, </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Digital &amp; Social Media Intern</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LAHS</a:t>
            </a:r>
            <a:endParaRPr sz="750">
              <a:solidFill>
                <a:schemeClr val="accent5"/>
              </a:solidFill>
              <a:latin typeface="Avenir"/>
              <a:ea typeface="Avenir"/>
              <a:cs typeface="Avenir"/>
              <a:sym typeface="Avenir"/>
            </a:endParaRPr>
          </a:p>
        </p:txBody>
      </p:sp>
      <p:sp>
        <p:nvSpPr>
          <p:cNvPr id="155" name="Google Shape;155;p18"/>
          <p:cNvSpPr txBox="1"/>
          <p:nvPr/>
        </p:nvSpPr>
        <p:spPr>
          <a:xfrm>
            <a:off x="2552688" y="7022700"/>
            <a:ext cx="1608300" cy="500700"/>
          </a:xfrm>
          <a:prstGeom prst="rect">
            <a:avLst/>
          </a:prstGeom>
          <a:solidFill>
            <a:srgbClr val="F3F3F3"/>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lang="en" sz="750">
                <a:solidFill>
                  <a:schemeClr val="accent5"/>
                </a:solidFill>
                <a:latin typeface="Avenir"/>
                <a:ea typeface="Avenir"/>
                <a:cs typeface="Avenir"/>
                <a:sym typeface="Avenir"/>
              </a:rPr>
              <a:t>Angelita (Annie) Marcelino,</a:t>
            </a:r>
            <a:r>
              <a:rPr lang="en" sz="750">
                <a:solidFill>
                  <a:schemeClr val="accent5"/>
                </a:solidFill>
                <a:latin typeface="Avenir"/>
                <a:ea typeface="Avenir"/>
                <a:cs typeface="Avenir"/>
                <a:sym typeface="Avenir"/>
              </a:rPr>
              <a:t>, </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Digital &amp; Social Media Intern</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MVHS</a:t>
            </a:r>
            <a:endParaRPr sz="750">
              <a:solidFill>
                <a:schemeClr val="accent5"/>
              </a:solidFill>
              <a:latin typeface="Avenir"/>
              <a:ea typeface="Avenir"/>
              <a:cs typeface="Avenir"/>
              <a:sym typeface="Avenir"/>
            </a:endParaRPr>
          </a:p>
        </p:txBody>
      </p:sp>
      <p:sp>
        <p:nvSpPr>
          <p:cNvPr id="156" name="Google Shape;156;p18"/>
          <p:cNvSpPr txBox="1"/>
          <p:nvPr/>
        </p:nvSpPr>
        <p:spPr>
          <a:xfrm>
            <a:off x="4346863" y="4330875"/>
            <a:ext cx="1608300" cy="500700"/>
          </a:xfrm>
          <a:prstGeom prst="rect">
            <a:avLst/>
          </a:prstGeom>
          <a:solidFill>
            <a:srgbClr val="F3F3F3"/>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lang="en" sz="750">
                <a:solidFill>
                  <a:schemeClr val="accent5"/>
                </a:solidFill>
                <a:latin typeface="Avenir"/>
                <a:ea typeface="Avenir"/>
                <a:cs typeface="Avenir"/>
                <a:sym typeface="Avenir"/>
              </a:rPr>
              <a:t>Katie Koontz</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Social Media, MVLAHSD</a:t>
            </a:r>
            <a:endParaRPr sz="750">
              <a:solidFill>
                <a:schemeClr val="accent5"/>
              </a:solidFill>
              <a:latin typeface="Avenir"/>
              <a:ea typeface="Avenir"/>
              <a:cs typeface="Avenir"/>
              <a:sym typeface="Avenir"/>
            </a:endParaRPr>
          </a:p>
        </p:txBody>
      </p:sp>
      <p:sp>
        <p:nvSpPr>
          <p:cNvPr id="157" name="Google Shape;157;p18"/>
          <p:cNvSpPr txBox="1"/>
          <p:nvPr/>
        </p:nvSpPr>
        <p:spPr>
          <a:xfrm>
            <a:off x="781663" y="7022688"/>
            <a:ext cx="1608300" cy="500700"/>
          </a:xfrm>
          <a:prstGeom prst="rect">
            <a:avLst/>
          </a:prstGeom>
          <a:solidFill>
            <a:srgbClr val="F3F3F3"/>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lang="en" sz="750">
                <a:solidFill>
                  <a:schemeClr val="accent5"/>
                </a:solidFill>
                <a:latin typeface="Avenir"/>
                <a:ea typeface="Avenir"/>
                <a:cs typeface="Avenir"/>
                <a:sym typeface="Avenir"/>
              </a:rPr>
              <a:t>Ursula Leimbach,</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Communications, MVLAHSD</a:t>
            </a:r>
            <a:endParaRPr sz="750">
              <a:solidFill>
                <a:schemeClr val="accent5"/>
              </a:solidFill>
              <a:latin typeface="Avenir"/>
              <a:ea typeface="Avenir"/>
              <a:cs typeface="Avenir"/>
              <a:sym typeface="Avenir"/>
            </a:endParaRPr>
          </a:p>
        </p:txBody>
      </p:sp>
      <p:sp>
        <p:nvSpPr>
          <p:cNvPr id="158" name="Google Shape;158;p18"/>
          <p:cNvSpPr txBox="1"/>
          <p:nvPr/>
        </p:nvSpPr>
        <p:spPr>
          <a:xfrm>
            <a:off x="4323713" y="7022700"/>
            <a:ext cx="1608300" cy="500700"/>
          </a:xfrm>
          <a:prstGeom prst="rect">
            <a:avLst/>
          </a:prstGeom>
          <a:solidFill>
            <a:srgbClr val="F3F3F3"/>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5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lang="en" sz="750">
                <a:solidFill>
                  <a:schemeClr val="accent5"/>
                </a:solidFill>
                <a:latin typeface="Avenir"/>
                <a:ea typeface="Avenir"/>
                <a:cs typeface="Avenir"/>
                <a:sym typeface="Avenir"/>
              </a:rPr>
              <a:t>Dr. Nellie Meyer, </a:t>
            </a:r>
            <a:endParaRPr sz="750">
              <a:solidFill>
                <a:schemeClr val="accent5"/>
              </a:solidFill>
              <a:latin typeface="Avenir"/>
              <a:ea typeface="Avenir"/>
              <a:cs typeface="Avenir"/>
              <a:sym typeface="Avenir"/>
            </a:endParaRPr>
          </a:p>
          <a:p>
            <a:pPr indent="0" lvl="0" marL="0" rtl="0" algn="l">
              <a:spcBef>
                <a:spcPts val="0"/>
              </a:spcBef>
              <a:spcAft>
                <a:spcPts val="0"/>
              </a:spcAft>
              <a:buNone/>
            </a:pPr>
            <a:r>
              <a:rPr lang="en" sz="750">
                <a:solidFill>
                  <a:schemeClr val="accent5"/>
                </a:solidFill>
                <a:latin typeface="Avenir"/>
                <a:ea typeface="Avenir"/>
                <a:cs typeface="Avenir"/>
                <a:sym typeface="Avenir"/>
              </a:rPr>
              <a:t>Superintendent, MVLAHSD</a:t>
            </a:r>
            <a:endParaRPr sz="750">
              <a:solidFill>
                <a:schemeClr val="accent5"/>
              </a:solidFill>
              <a:latin typeface="Avenir"/>
              <a:ea typeface="Avenir"/>
              <a:cs typeface="Avenir"/>
              <a:sym typeface="Avenir"/>
            </a:endParaRPr>
          </a:p>
        </p:txBody>
      </p:sp>
      <p:sp>
        <p:nvSpPr>
          <p:cNvPr id="159" name="Google Shape;159;p18"/>
          <p:cNvSpPr txBox="1"/>
          <p:nvPr/>
        </p:nvSpPr>
        <p:spPr>
          <a:xfrm>
            <a:off x="297300" y="213300"/>
            <a:ext cx="6119100" cy="101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500">
                <a:solidFill>
                  <a:srgbClr val="FFFFFF"/>
                </a:solidFill>
                <a:latin typeface="Life Savers"/>
                <a:ea typeface="Life Savers"/>
                <a:cs typeface="Life Savers"/>
                <a:sym typeface="Life Savers"/>
              </a:rPr>
              <a:t>Outreach &amp; Communications Team</a:t>
            </a:r>
            <a:endParaRPr sz="3500">
              <a:solidFill>
                <a:srgbClr val="FFFFFF"/>
              </a:solidFill>
              <a:latin typeface="Life Savers"/>
              <a:ea typeface="Life Savers"/>
              <a:cs typeface="Life Savers"/>
              <a:sym typeface="Life Savers"/>
            </a:endParaRPr>
          </a:p>
        </p:txBody>
      </p:sp>
      <p:sp>
        <p:nvSpPr>
          <p:cNvPr id="160" name="Google Shape;160;p18"/>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4">
    <p:spTree>
      <p:nvGrpSpPr>
        <p:cNvPr id="161" name="Shape 161"/>
        <p:cNvGrpSpPr/>
        <p:nvPr/>
      </p:nvGrpSpPr>
      <p:grpSpPr>
        <a:xfrm>
          <a:off x="0" y="0"/>
          <a:ext cx="0" cy="0"/>
          <a:chOff x="0" y="0"/>
          <a:chExt cx="0" cy="0"/>
        </a:xfrm>
      </p:grpSpPr>
      <p:sp>
        <p:nvSpPr>
          <p:cNvPr id="162" name="Google Shape;162;p19"/>
          <p:cNvSpPr/>
          <p:nvPr/>
        </p:nvSpPr>
        <p:spPr>
          <a:xfrm>
            <a:off x="0" y="0"/>
            <a:ext cx="6858000" cy="914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19">
            <a:hlinkClick r:id="rId2"/>
          </p:cNvPr>
          <p:cNvPicPr preferRelativeResize="0"/>
          <p:nvPr/>
        </p:nvPicPr>
        <p:blipFill rotWithShape="1">
          <a:blip r:embed="rId3">
            <a:alphaModFix/>
          </a:blip>
          <a:srcRect b="0" l="0" r="0" t="0"/>
          <a:stretch/>
        </p:blipFill>
        <p:spPr>
          <a:xfrm>
            <a:off x="423400" y="435650"/>
            <a:ext cx="3735526" cy="1611900"/>
          </a:xfrm>
          <a:prstGeom prst="rect">
            <a:avLst/>
          </a:prstGeom>
          <a:noFill/>
          <a:ln>
            <a:noFill/>
          </a:ln>
        </p:spPr>
      </p:pic>
      <p:sp>
        <p:nvSpPr>
          <p:cNvPr id="164" name="Google Shape;164;p19"/>
          <p:cNvSpPr txBox="1"/>
          <p:nvPr/>
        </p:nvSpPr>
        <p:spPr>
          <a:xfrm>
            <a:off x="423400" y="2140975"/>
            <a:ext cx="5636400" cy="217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600">
                <a:solidFill>
                  <a:srgbClr val="3F3F3F"/>
                </a:solidFill>
                <a:latin typeface="Poppins"/>
                <a:ea typeface="Poppins"/>
                <a:cs typeface="Poppins"/>
                <a:sym typeface="Poppins"/>
              </a:rPr>
              <a:t>Free </a:t>
            </a:r>
            <a:r>
              <a:rPr lang="en" sz="2600">
                <a:solidFill>
                  <a:srgbClr val="3F3F3F"/>
                </a:solidFill>
                <a:latin typeface="Poppins"/>
                <a:ea typeface="Poppins"/>
                <a:cs typeface="Poppins"/>
                <a:sym typeface="Poppins"/>
              </a:rPr>
              <a:t>themes and templates for </a:t>
            </a:r>
            <a:r>
              <a:rPr b="1" lang="en" sz="2600">
                <a:solidFill>
                  <a:srgbClr val="3F3F3F"/>
                </a:solidFill>
                <a:latin typeface="Poppins"/>
                <a:ea typeface="Poppins"/>
                <a:cs typeface="Poppins"/>
                <a:sym typeface="Poppins"/>
              </a:rPr>
              <a:t>Google Slides</a:t>
            </a:r>
            <a:r>
              <a:rPr lang="en" sz="2600">
                <a:solidFill>
                  <a:srgbClr val="3F3F3F"/>
                </a:solidFill>
                <a:latin typeface="Poppins"/>
                <a:ea typeface="Poppins"/>
                <a:cs typeface="Poppins"/>
                <a:sym typeface="Poppins"/>
              </a:rPr>
              <a:t> or </a:t>
            </a:r>
            <a:r>
              <a:rPr b="1" lang="en" sz="2600">
                <a:solidFill>
                  <a:srgbClr val="3F3F3F"/>
                </a:solidFill>
                <a:latin typeface="Poppins"/>
                <a:ea typeface="Poppins"/>
                <a:cs typeface="Poppins"/>
                <a:sym typeface="Poppins"/>
              </a:rPr>
              <a:t>PowerPoint</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rPr b="1" lang="en" sz="2100">
                <a:solidFill>
                  <a:srgbClr val="FFCB25"/>
                </a:solidFill>
                <a:latin typeface="Poppins"/>
                <a:ea typeface="Poppins"/>
                <a:cs typeface="Poppins"/>
                <a:sym typeface="Poppins"/>
              </a:rPr>
              <a:t>NOT to be sold as is or modified! </a:t>
            </a:r>
            <a:endParaRPr b="1" sz="2100">
              <a:solidFill>
                <a:srgbClr val="FFCB25"/>
              </a:solidFill>
              <a:latin typeface="Poppins"/>
              <a:ea typeface="Poppins"/>
              <a:cs typeface="Poppins"/>
              <a:sym typeface="Poppins"/>
            </a:endParaRPr>
          </a:p>
          <a:p>
            <a:pPr indent="0" lvl="0" marL="0" marR="0" rtl="0" algn="l">
              <a:spcBef>
                <a:spcPts val="0"/>
              </a:spcBef>
              <a:spcAft>
                <a:spcPts val="0"/>
              </a:spcAft>
              <a:buNone/>
            </a:pPr>
            <a:r>
              <a:rPr lang="en">
                <a:solidFill>
                  <a:srgbClr val="3F3F3F"/>
                </a:solidFill>
                <a:latin typeface="Poppins"/>
                <a:ea typeface="Poppins"/>
                <a:cs typeface="Poppins"/>
                <a:sym typeface="Poppins"/>
              </a:rPr>
              <a:t>Read </a:t>
            </a:r>
            <a:r>
              <a:rPr lang="en" u="sng">
                <a:solidFill>
                  <a:srgbClr val="3F3F3F"/>
                </a:solidFill>
                <a:latin typeface="Poppins"/>
                <a:ea typeface="Poppins"/>
                <a:cs typeface="Poppins"/>
                <a:sym typeface="Poppins"/>
                <a:hlinkClick r:id="rId4">
                  <a:extLst>
                    <a:ext uri="{A12FA001-AC4F-418D-AE19-62706E023703}">
                      <ahyp:hlinkClr val="tx"/>
                    </a:ext>
                  </a:extLst>
                </a:hlinkClick>
              </a:rPr>
              <a:t>FAQ</a:t>
            </a:r>
            <a:r>
              <a:rPr lang="en">
                <a:solidFill>
                  <a:srgbClr val="3F3F3F"/>
                </a:solidFill>
                <a:latin typeface="Poppins"/>
                <a:ea typeface="Poppins"/>
                <a:cs typeface="Poppins"/>
                <a:sym typeface="Poppins"/>
              </a:rPr>
              <a:t> on slidesmania.com</a:t>
            </a:r>
            <a:endParaRPr>
              <a:solidFill>
                <a:srgbClr val="3F3F3F"/>
              </a:solidFill>
              <a:latin typeface="Poppins"/>
              <a:ea typeface="Poppins"/>
              <a:cs typeface="Poppins"/>
              <a:sym typeface="Poppins"/>
            </a:endParaRPr>
          </a:p>
        </p:txBody>
      </p:sp>
      <p:cxnSp>
        <p:nvCxnSpPr>
          <p:cNvPr id="165" name="Google Shape;165;p19"/>
          <p:cNvCxnSpPr/>
          <p:nvPr/>
        </p:nvCxnSpPr>
        <p:spPr>
          <a:xfrm>
            <a:off x="5446169" y="8294824"/>
            <a:ext cx="1120200" cy="9600"/>
          </a:xfrm>
          <a:prstGeom prst="straightConnector1">
            <a:avLst/>
          </a:prstGeom>
          <a:noFill/>
          <a:ln cap="flat" cmpd="sng" w="38100">
            <a:solidFill>
              <a:srgbClr val="FFCB25"/>
            </a:solidFill>
            <a:prstDash val="solid"/>
            <a:round/>
            <a:headEnd len="med" w="med" type="none"/>
            <a:tailEnd len="med" w="med" type="none"/>
          </a:ln>
        </p:spPr>
      </p:cxnSp>
      <p:pic>
        <p:nvPicPr>
          <p:cNvPr id="166" name="Google Shape;166;p19">
            <a:hlinkClick r:id="rId5"/>
          </p:cNvPr>
          <p:cNvPicPr preferRelativeResize="0"/>
          <p:nvPr/>
        </p:nvPicPr>
        <p:blipFill>
          <a:blip r:embed="rId6">
            <a:alphaModFix/>
          </a:blip>
          <a:stretch>
            <a:fillRect/>
          </a:stretch>
        </p:blipFill>
        <p:spPr>
          <a:xfrm>
            <a:off x="4469075" y="8452114"/>
            <a:ext cx="534282" cy="477823"/>
          </a:xfrm>
          <a:prstGeom prst="rect">
            <a:avLst/>
          </a:prstGeom>
          <a:noFill/>
          <a:ln>
            <a:noFill/>
          </a:ln>
        </p:spPr>
      </p:pic>
      <p:pic>
        <p:nvPicPr>
          <p:cNvPr id="167" name="Google Shape;167;p19">
            <a:hlinkClick r:id="rId7"/>
          </p:cNvPr>
          <p:cNvPicPr preferRelativeResize="0"/>
          <p:nvPr/>
        </p:nvPicPr>
        <p:blipFill>
          <a:blip r:embed="rId8">
            <a:alphaModFix/>
          </a:blip>
          <a:stretch>
            <a:fillRect/>
          </a:stretch>
        </p:blipFill>
        <p:spPr>
          <a:xfrm>
            <a:off x="5003357" y="8455479"/>
            <a:ext cx="530857" cy="471093"/>
          </a:xfrm>
          <a:prstGeom prst="rect">
            <a:avLst/>
          </a:prstGeom>
          <a:noFill/>
          <a:ln>
            <a:noFill/>
          </a:ln>
        </p:spPr>
      </p:pic>
      <p:pic>
        <p:nvPicPr>
          <p:cNvPr id="168" name="Google Shape;168;p19">
            <a:hlinkClick r:id="rId9"/>
          </p:cNvPr>
          <p:cNvPicPr preferRelativeResize="0"/>
          <p:nvPr/>
        </p:nvPicPr>
        <p:blipFill>
          <a:blip r:embed="rId10">
            <a:alphaModFix/>
          </a:blip>
          <a:stretch>
            <a:fillRect/>
          </a:stretch>
        </p:blipFill>
        <p:spPr>
          <a:xfrm>
            <a:off x="5563385" y="8457162"/>
            <a:ext cx="458935" cy="467728"/>
          </a:xfrm>
          <a:prstGeom prst="rect">
            <a:avLst/>
          </a:prstGeom>
          <a:noFill/>
          <a:ln>
            <a:noFill/>
          </a:ln>
        </p:spPr>
      </p:pic>
      <p:pic>
        <p:nvPicPr>
          <p:cNvPr id="169" name="Google Shape;169;p19">
            <a:hlinkClick r:id="rId11"/>
          </p:cNvPr>
          <p:cNvPicPr preferRelativeResize="0"/>
          <p:nvPr/>
        </p:nvPicPr>
        <p:blipFill>
          <a:blip r:embed="rId12">
            <a:alphaModFix/>
          </a:blip>
          <a:stretch>
            <a:fillRect/>
          </a:stretch>
        </p:blipFill>
        <p:spPr>
          <a:xfrm>
            <a:off x="6042215" y="8465574"/>
            <a:ext cx="524007" cy="450903"/>
          </a:xfrm>
          <a:prstGeom prst="rect">
            <a:avLst/>
          </a:prstGeom>
          <a:noFill/>
          <a:ln>
            <a:noFill/>
          </a:ln>
        </p:spPr>
      </p:pic>
      <p:sp>
        <p:nvSpPr>
          <p:cNvPr id="170" name="Google Shape;170;p19"/>
          <p:cNvSpPr txBox="1"/>
          <p:nvPr/>
        </p:nvSpPr>
        <p:spPr>
          <a:xfrm>
            <a:off x="2936035" y="7638999"/>
            <a:ext cx="3682200" cy="75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solidFill>
                  <a:srgbClr val="252525"/>
                </a:solidFill>
                <a:latin typeface="Homemade Apple"/>
                <a:ea typeface="Homemade Apple"/>
                <a:cs typeface="Homemade Apple"/>
                <a:sym typeface="Homemade Apple"/>
              </a:rPr>
              <a:t>Sharing is caring!</a:t>
            </a:r>
            <a:endParaRPr b="1" sz="1800">
              <a:solidFill>
                <a:srgbClr val="252525"/>
              </a:solidFill>
              <a:latin typeface="Homemade Apple"/>
              <a:ea typeface="Homemade Apple"/>
              <a:cs typeface="Homemade Apple"/>
              <a:sym typeface="Homemade Apple"/>
            </a:endParaRPr>
          </a:p>
        </p:txBody>
      </p:sp>
      <p:sp>
        <p:nvSpPr>
          <p:cNvPr id="171" name="Google Shape;171;p19"/>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
  <p:cSld name="CUSTOM_1">
    <p:spTree>
      <p:nvGrpSpPr>
        <p:cNvPr id="31" name="Shape 31"/>
        <p:cNvGrpSpPr/>
        <p:nvPr/>
      </p:nvGrpSpPr>
      <p:grpSpPr>
        <a:xfrm>
          <a:off x="0" y="0"/>
          <a:ext cx="0" cy="0"/>
          <a:chOff x="0" y="0"/>
          <a:chExt cx="0" cy="0"/>
        </a:xfrm>
      </p:grpSpPr>
      <p:sp>
        <p:nvSpPr>
          <p:cNvPr id="32" name="Google Shape;32;p3"/>
          <p:cNvSpPr/>
          <p:nvPr/>
        </p:nvSpPr>
        <p:spPr>
          <a:xfrm>
            <a:off x="9125" y="0"/>
            <a:ext cx="6839590" cy="9144000"/>
          </a:xfrm>
          <a:custGeom>
            <a:rect b="b" l="l" r="r" t="t"/>
            <a:pathLst>
              <a:path extrusionOk="0" h="9144000" w="6839590">
                <a:moveTo>
                  <a:pt x="0" y="0"/>
                </a:moveTo>
                <a:lnTo>
                  <a:pt x="6443758" y="0"/>
                </a:lnTo>
                <a:lnTo>
                  <a:pt x="6443758" y="1"/>
                </a:lnTo>
                <a:lnTo>
                  <a:pt x="6665712" y="1"/>
                </a:lnTo>
                <a:cubicBezTo>
                  <a:pt x="6761742" y="1"/>
                  <a:pt x="6839590" y="77849"/>
                  <a:pt x="6839590" y="173879"/>
                </a:cubicBezTo>
                <a:lnTo>
                  <a:pt x="6839590" y="974456"/>
                </a:lnTo>
                <a:cubicBezTo>
                  <a:pt x="6839590" y="1070486"/>
                  <a:pt x="6761742" y="1148334"/>
                  <a:pt x="6665712" y="1148334"/>
                </a:cubicBezTo>
                <a:lnTo>
                  <a:pt x="6443758" y="1148334"/>
                </a:lnTo>
                <a:lnTo>
                  <a:pt x="6443758" y="9144000"/>
                </a:lnTo>
                <a:lnTo>
                  <a:pt x="0" y="914400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 name="Google Shape;33;p3"/>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FFFFFF"/>
              </a:buClr>
              <a:buSzPts val="4500"/>
              <a:buNone/>
              <a:defRPr sz="4500">
                <a:solidFill>
                  <a:srgbClr val="FFFFFF"/>
                </a:solidFill>
              </a:defRPr>
            </a:lvl1pPr>
            <a:lvl2pPr lvl="1">
              <a:spcBef>
                <a:spcPts val="0"/>
              </a:spcBef>
              <a:spcAft>
                <a:spcPts val="0"/>
              </a:spcAft>
              <a:buClr>
                <a:srgbClr val="FFFFFF"/>
              </a:buClr>
              <a:buSzPts val="4500"/>
              <a:buNone/>
              <a:defRPr sz="4500">
                <a:solidFill>
                  <a:srgbClr val="FFFFFF"/>
                </a:solidFill>
              </a:defRPr>
            </a:lvl2pPr>
            <a:lvl3pPr lvl="2">
              <a:spcBef>
                <a:spcPts val="0"/>
              </a:spcBef>
              <a:spcAft>
                <a:spcPts val="0"/>
              </a:spcAft>
              <a:buClr>
                <a:srgbClr val="FFFFFF"/>
              </a:buClr>
              <a:buSzPts val="4500"/>
              <a:buNone/>
              <a:defRPr sz="4500">
                <a:solidFill>
                  <a:srgbClr val="FFFFFF"/>
                </a:solidFill>
              </a:defRPr>
            </a:lvl3pPr>
            <a:lvl4pPr lvl="3">
              <a:spcBef>
                <a:spcPts val="0"/>
              </a:spcBef>
              <a:spcAft>
                <a:spcPts val="0"/>
              </a:spcAft>
              <a:buClr>
                <a:srgbClr val="FFFFFF"/>
              </a:buClr>
              <a:buSzPts val="4500"/>
              <a:buNone/>
              <a:defRPr sz="4500">
                <a:solidFill>
                  <a:srgbClr val="FFFFFF"/>
                </a:solidFill>
              </a:defRPr>
            </a:lvl4pPr>
            <a:lvl5pPr lvl="4">
              <a:spcBef>
                <a:spcPts val="0"/>
              </a:spcBef>
              <a:spcAft>
                <a:spcPts val="0"/>
              </a:spcAft>
              <a:buClr>
                <a:srgbClr val="FFFFFF"/>
              </a:buClr>
              <a:buSzPts val="4500"/>
              <a:buNone/>
              <a:defRPr sz="4500">
                <a:solidFill>
                  <a:srgbClr val="FFFFFF"/>
                </a:solidFill>
              </a:defRPr>
            </a:lvl5pPr>
            <a:lvl6pPr lvl="5">
              <a:spcBef>
                <a:spcPts val="0"/>
              </a:spcBef>
              <a:spcAft>
                <a:spcPts val="0"/>
              </a:spcAft>
              <a:buClr>
                <a:srgbClr val="FFFFFF"/>
              </a:buClr>
              <a:buSzPts val="4500"/>
              <a:buNone/>
              <a:defRPr sz="4500">
                <a:solidFill>
                  <a:srgbClr val="FFFFFF"/>
                </a:solidFill>
              </a:defRPr>
            </a:lvl6pPr>
            <a:lvl7pPr lvl="6">
              <a:spcBef>
                <a:spcPts val="0"/>
              </a:spcBef>
              <a:spcAft>
                <a:spcPts val="0"/>
              </a:spcAft>
              <a:buClr>
                <a:srgbClr val="FFFFFF"/>
              </a:buClr>
              <a:buSzPts val="4500"/>
              <a:buNone/>
              <a:defRPr sz="4500">
                <a:solidFill>
                  <a:srgbClr val="FFFFFF"/>
                </a:solidFill>
              </a:defRPr>
            </a:lvl7pPr>
            <a:lvl8pPr lvl="7">
              <a:spcBef>
                <a:spcPts val="0"/>
              </a:spcBef>
              <a:spcAft>
                <a:spcPts val="0"/>
              </a:spcAft>
              <a:buClr>
                <a:srgbClr val="FFFFFF"/>
              </a:buClr>
              <a:buSzPts val="4500"/>
              <a:buNone/>
              <a:defRPr sz="4500">
                <a:solidFill>
                  <a:srgbClr val="FFFFFF"/>
                </a:solidFill>
              </a:defRPr>
            </a:lvl8pPr>
            <a:lvl9pPr lvl="8">
              <a:spcBef>
                <a:spcPts val="0"/>
              </a:spcBef>
              <a:spcAft>
                <a:spcPts val="0"/>
              </a:spcAft>
              <a:buClr>
                <a:srgbClr val="FFFFFF"/>
              </a:buClr>
              <a:buSzPts val="4500"/>
              <a:buNone/>
              <a:defRPr sz="4500">
                <a:solidFill>
                  <a:srgbClr val="FFFFFF"/>
                </a:solidFill>
              </a:defRPr>
            </a:lvl9pPr>
          </a:lstStyle>
          <a:p/>
        </p:txBody>
      </p:sp>
      <p:pic>
        <p:nvPicPr>
          <p:cNvPr id="34" name="Google Shape;34;p3"/>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35" name="Google Shape;35;p3"/>
          <p:cNvSpPr txBox="1"/>
          <p:nvPr/>
        </p:nvSpPr>
        <p:spPr>
          <a:xfrm rot="5400000">
            <a:off x="6075325" y="350025"/>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FFFFFF"/>
                </a:solidFill>
                <a:latin typeface="Life Savers"/>
                <a:ea typeface="Life Savers"/>
                <a:cs typeface="Life Savers"/>
                <a:sym typeface="Life Savers"/>
              </a:rPr>
              <a:t>Timeline</a:t>
            </a:r>
            <a:endParaRPr>
              <a:solidFill>
                <a:srgbClr val="FFFFFF"/>
              </a:solidFill>
              <a:latin typeface="Fira Sans Medium"/>
              <a:ea typeface="Fira Sans Medium"/>
              <a:cs typeface="Fira Sans Medium"/>
              <a:sym typeface="Fira Sans Medium"/>
            </a:endParaRPr>
          </a:p>
        </p:txBody>
      </p:sp>
      <p:sp>
        <p:nvSpPr>
          <p:cNvPr id="36" name="Google Shape;36;p3"/>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37" name="Google Shape;37;p3"/>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I">
  <p:cSld name="CUSTOM_1_1">
    <p:spTree>
      <p:nvGrpSpPr>
        <p:cNvPr id="38" name="Shape 38"/>
        <p:cNvGrpSpPr/>
        <p:nvPr/>
      </p:nvGrpSpPr>
      <p:grpSpPr>
        <a:xfrm>
          <a:off x="0" y="0"/>
          <a:ext cx="0" cy="0"/>
          <a:chOff x="0" y="0"/>
          <a:chExt cx="0" cy="0"/>
        </a:xfrm>
      </p:grpSpPr>
      <p:sp>
        <p:nvSpPr>
          <p:cNvPr id="39" name="Google Shape;39;p4"/>
          <p:cNvSpPr/>
          <p:nvPr/>
        </p:nvSpPr>
        <p:spPr>
          <a:xfrm rot="5400000">
            <a:off x="-1152205" y="1152206"/>
            <a:ext cx="9144000" cy="6839589"/>
          </a:xfrm>
          <a:custGeom>
            <a:rect b="b" l="l" r="r" t="t"/>
            <a:pathLst>
              <a:path extrusionOk="0" h="6839589" w="9144000">
                <a:moveTo>
                  <a:pt x="0" y="6839589"/>
                </a:moveTo>
                <a:lnTo>
                  <a:pt x="0" y="395832"/>
                </a:lnTo>
                <a:lnTo>
                  <a:pt x="1142238" y="395832"/>
                </a:lnTo>
                <a:lnTo>
                  <a:pt x="1142238" y="173878"/>
                </a:lnTo>
                <a:cubicBezTo>
                  <a:pt x="1142238" y="77848"/>
                  <a:pt x="1220086" y="0"/>
                  <a:pt x="1316116" y="0"/>
                </a:cubicBezTo>
                <a:lnTo>
                  <a:pt x="2116693" y="0"/>
                </a:lnTo>
                <a:cubicBezTo>
                  <a:pt x="2212723" y="0"/>
                  <a:pt x="2290571" y="77848"/>
                  <a:pt x="2290571" y="173878"/>
                </a:cubicBezTo>
                <a:lnTo>
                  <a:pt x="2290571" y="395832"/>
                </a:lnTo>
                <a:lnTo>
                  <a:pt x="9144000" y="395832"/>
                </a:lnTo>
                <a:lnTo>
                  <a:pt x="9144000" y="6839589"/>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40" name="Google Shape;40;p4"/>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41" name="Google Shape;41;p4"/>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42" name="Google Shape;42;p4"/>
          <p:cNvSpPr txBox="1"/>
          <p:nvPr/>
        </p:nvSpPr>
        <p:spPr>
          <a:xfrm rot="5400000">
            <a:off x="6075325" y="1490248"/>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FFFFFF"/>
                </a:solidFill>
                <a:latin typeface="Life Savers"/>
                <a:ea typeface="Life Savers"/>
                <a:cs typeface="Life Savers"/>
                <a:sym typeface="Life Savers"/>
              </a:rPr>
              <a:t>Timeline</a:t>
            </a:r>
            <a:endParaRPr>
              <a:solidFill>
                <a:srgbClr val="FFFFFF"/>
              </a:solidFill>
              <a:latin typeface="Fira Sans Medium"/>
              <a:ea typeface="Fira Sans Medium"/>
              <a:cs typeface="Fira Sans Medium"/>
              <a:sym typeface="Fira Sans Medium"/>
            </a:endParaRPr>
          </a:p>
        </p:txBody>
      </p:sp>
      <p:sp>
        <p:nvSpPr>
          <p:cNvPr id="43" name="Google Shape;43;p4"/>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44" name="Google Shape;44;p4"/>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II">
  <p:cSld name="CUSTOM_1_2">
    <p:spTree>
      <p:nvGrpSpPr>
        <p:cNvPr id="45" name="Shape 45"/>
        <p:cNvGrpSpPr/>
        <p:nvPr/>
      </p:nvGrpSpPr>
      <p:grpSpPr>
        <a:xfrm>
          <a:off x="0" y="0"/>
          <a:ext cx="0" cy="0"/>
          <a:chOff x="0" y="0"/>
          <a:chExt cx="0" cy="0"/>
        </a:xfrm>
      </p:grpSpPr>
      <p:sp>
        <p:nvSpPr>
          <p:cNvPr id="46" name="Google Shape;46;p5"/>
          <p:cNvSpPr/>
          <p:nvPr/>
        </p:nvSpPr>
        <p:spPr>
          <a:xfrm rot="5400000">
            <a:off x="-1152205" y="1152206"/>
            <a:ext cx="9144000" cy="6839589"/>
          </a:xfrm>
          <a:custGeom>
            <a:rect b="b" l="l" r="r" t="t"/>
            <a:pathLst>
              <a:path extrusionOk="0" h="6839589" w="9144000">
                <a:moveTo>
                  <a:pt x="0" y="6839589"/>
                </a:moveTo>
                <a:lnTo>
                  <a:pt x="0" y="395832"/>
                </a:lnTo>
                <a:lnTo>
                  <a:pt x="2284476" y="395832"/>
                </a:lnTo>
                <a:lnTo>
                  <a:pt x="2284476" y="173878"/>
                </a:lnTo>
                <a:cubicBezTo>
                  <a:pt x="2284476" y="77848"/>
                  <a:pt x="2362324" y="0"/>
                  <a:pt x="2458354" y="0"/>
                </a:cubicBezTo>
                <a:lnTo>
                  <a:pt x="3258931" y="0"/>
                </a:lnTo>
                <a:cubicBezTo>
                  <a:pt x="3354961" y="0"/>
                  <a:pt x="3432809" y="77848"/>
                  <a:pt x="3432809" y="173878"/>
                </a:cubicBezTo>
                <a:lnTo>
                  <a:pt x="3432809" y="395832"/>
                </a:lnTo>
                <a:lnTo>
                  <a:pt x="9144000" y="395832"/>
                </a:lnTo>
                <a:lnTo>
                  <a:pt x="9144000" y="683958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47" name="Google Shape;47;p5"/>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48" name="Google Shape;48;p5"/>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49" name="Google Shape;49;p5"/>
          <p:cNvSpPr txBox="1"/>
          <p:nvPr/>
        </p:nvSpPr>
        <p:spPr>
          <a:xfrm rot="5400000">
            <a:off x="6075325" y="26304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
                <a:solidFill>
                  <a:srgbClr val="FFFFFF"/>
                </a:solidFill>
                <a:latin typeface="Life Savers"/>
                <a:ea typeface="Life Savers"/>
                <a:cs typeface="Life Savers"/>
                <a:sym typeface="Life Savers"/>
              </a:rPr>
              <a:t>Culturally Competent Communication</a:t>
            </a:r>
            <a:endParaRPr>
              <a:solidFill>
                <a:srgbClr val="FFFFFF"/>
              </a:solidFill>
              <a:latin typeface="Fira Sans Medium"/>
              <a:ea typeface="Fira Sans Medium"/>
              <a:cs typeface="Fira Sans Medium"/>
              <a:sym typeface="Fira Sans Medium"/>
            </a:endParaRPr>
          </a:p>
        </p:txBody>
      </p:sp>
      <p:sp>
        <p:nvSpPr>
          <p:cNvPr id="50" name="Google Shape;50;p5"/>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51" name="Google Shape;51;p5"/>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V">
  <p:cSld name="CUSTOM_1_1_1">
    <p:spTree>
      <p:nvGrpSpPr>
        <p:cNvPr id="52" name="Shape 52"/>
        <p:cNvGrpSpPr/>
        <p:nvPr/>
      </p:nvGrpSpPr>
      <p:grpSpPr>
        <a:xfrm>
          <a:off x="0" y="0"/>
          <a:ext cx="0" cy="0"/>
          <a:chOff x="0" y="0"/>
          <a:chExt cx="0" cy="0"/>
        </a:xfrm>
      </p:grpSpPr>
      <p:sp>
        <p:nvSpPr>
          <p:cNvPr id="53" name="Google Shape;53;p6"/>
          <p:cNvSpPr/>
          <p:nvPr/>
        </p:nvSpPr>
        <p:spPr>
          <a:xfrm rot="5400000">
            <a:off x="-1152205" y="1152206"/>
            <a:ext cx="9144000" cy="6839589"/>
          </a:xfrm>
          <a:custGeom>
            <a:rect b="b" l="l" r="r" t="t"/>
            <a:pathLst>
              <a:path extrusionOk="0" h="6839589" w="9144000">
                <a:moveTo>
                  <a:pt x="0" y="6839589"/>
                </a:moveTo>
                <a:lnTo>
                  <a:pt x="0" y="395832"/>
                </a:lnTo>
                <a:lnTo>
                  <a:pt x="3426714" y="395832"/>
                </a:lnTo>
                <a:lnTo>
                  <a:pt x="3426714" y="173878"/>
                </a:lnTo>
                <a:cubicBezTo>
                  <a:pt x="3426714" y="77848"/>
                  <a:pt x="3504562" y="0"/>
                  <a:pt x="3600592" y="0"/>
                </a:cubicBezTo>
                <a:lnTo>
                  <a:pt x="4401169" y="0"/>
                </a:lnTo>
                <a:cubicBezTo>
                  <a:pt x="4497199" y="0"/>
                  <a:pt x="4575047" y="77848"/>
                  <a:pt x="4575047" y="173878"/>
                </a:cubicBezTo>
                <a:lnTo>
                  <a:pt x="4575047" y="395832"/>
                </a:lnTo>
                <a:lnTo>
                  <a:pt x="9144000" y="395832"/>
                </a:lnTo>
                <a:lnTo>
                  <a:pt x="9144000" y="683958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54" name="Google Shape;54;p6"/>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55" name="Google Shape;55;p6"/>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56" name="Google Shape;56;p6"/>
          <p:cNvSpPr txBox="1"/>
          <p:nvPr/>
        </p:nvSpPr>
        <p:spPr>
          <a:xfrm rot="5400000">
            <a:off x="6075325" y="3770695"/>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FFFFFF"/>
                </a:solidFill>
                <a:latin typeface="Life Savers"/>
                <a:ea typeface="Life Savers"/>
                <a:cs typeface="Life Savers"/>
                <a:sym typeface="Life Savers"/>
              </a:rPr>
              <a:t>AERIES</a:t>
            </a:r>
            <a:endParaRPr>
              <a:solidFill>
                <a:srgbClr val="FFFFFF"/>
              </a:solidFill>
              <a:latin typeface="Fira Sans Medium"/>
              <a:ea typeface="Fira Sans Medium"/>
              <a:cs typeface="Fira Sans Medium"/>
              <a:sym typeface="Fira Sans Medium"/>
            </a:endParaRPr>
          </a:p>
        </p:txBody>
      </p:sp>
      <p:sp>
        <p:nvSpPr>
          <p:cNvPr id="57" name="Google Shape;57;p6"/>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58" name="Google Shape;58;p6"/>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
  <p:cSld name="CUSTOM_1_3">
    <p:spTree>
      <p:nvGrpSpPr>
        <p:cNvPr id="59" name="Shape 59"/>
        <p:cNvGrpSpPr/>
        <p:nvPr/>
      </p:nvGrpSpPr>
      <p:grpSpPr>
        <a:xfrm>
          <a:off x="0" y="0"/>
          <a:ext cx="0" cy="0"/>
          <a:chOff x="0" y="0"/>
          <a:chExt cx="0" cy="0"/>
        </a:xfrm>
      </p:grpSpPr>
      <p:sp>
        <p:nvSpPr>
          <p:cNvPr id="60" name="Google Shape;60;p7"/>
          <p:cNvSpPr/>
          <p:nvPr/>
        </p:nvSpPr>
        <p:spPr>
          <a:xfrm>
            <a:off x="0" y="0"/>
            <a:ext cx="6839590" cy="9144000"/>
          </a:xfrm>
          <a:custGeom>
            <a:rect b="b" l="l" r="r" t="t"/>
            <a:pathLst>
              <a:path extrusionOk="0" h="9144000" w="6839590">
                <a:moveTo>
                  <a:pt x="0" y="0"/>
                </a:moveTo>
                <a:lnTo>
                  <a:pt x="6443758" y="0"/>
                </a:lnTo>
                <a:lnTo>
                  <a:pt x="6443758" y="4568953"/>
                </a:lnTo>
                <a:lnTo>
                  <a:pt x="6665712" y="4568953"/>
                </a:lnTo>
                <a:cubicBezTo>
                  <a:pt x="6761742" y="4568953"/>
                  <a:pt x="6839590" y="4646801"/>
                  <a:pt x="6839590" y="4742831"/>
                </a:cubicBezTo>
                <a:lnTo>
                  <a:pt x="6839590" y="5543408"/>
                </a:lnTo>
                <a:cubicBezTo>
                  <a:pt x="6839590" y="5639438"/>
                  <a:pt x="6761742" y="5717286"/>
                  <a:pt x="6665712" y="5717286"/>
                </a:cubicBezTo>
                <a:lnTo>
                  <a:pt x="6443758" y="5717286"/>
                </a:lnTo>
                <a:lnTo>
                  <a:pt x="6443758" y="9144000"/>
                </a:lnTo>
                <a:lnTo>
                  <a:pt x="0" y="914400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61" name="Google Shape;61;p7"/>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62" name="Google Shape;62;p7"/>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63" name="Google Shape;63;p7"/>
          <p:cNvSpPr txBox="1"/>
          <p:nvPr/>
        </p:nvSpPr>
        <p:spPr>
          <a:xfrm rot="5400000">
            <a:off x="6075325" y="4910918"/>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Life Savers"/>
                <a:ea typeface="Life Savers"/>
                <a:cs typeface="Life Savers"/>
                <a:sym typeface="Life Savers"/>
              </a:rPr>
              <a:t>Parent Square</a:t>
            </a:r>
            <a:endParaRPr>
              <a:solidFill>
                <a:srgbClr val="FFFFFF"/>
              </a:solidFill>
              <a:latin typeface="Fira Sans Medium"/>
              <a:ea typeface="Fira Sans Medium"/>
              <a:cs typeface="Fira Sans Medium"/>
              <a:sym typeface="Fira Sans Medium"/>
            </a:endParaRPr>
          </a:p>
        </p:txBody>
      </p:sp>
      <p:sp>
        <p:nvSpPr>
          <p:cNvPr id="64" name="Google Shape;64;p7"/>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65" name="Google Shape;65;p7"/>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I">
  <p:cSld name="CUSTOM_1_1_2">
    <p:spTree>
      <p:nvGrpSpPr>
        <p:cNvPr id="66" name="Shape 66"/>
        <p:cNvGrpSpPr/>
        <p:nvPr/>
      </p:nvGrpSpPr>
      <p:grpSpPr>
        <a:xfrm>
          <a:off x="0" y="0"/>
          <a:ext cx="0" cy="0"/>
          <a:chOff x="0" y="0"/>
          <a:chExt cx="0" cy="0"/>
        </a:xfrm>
      </p:grpSpPr>
      <p:sp>
        <p:nvSpPr>
          <p:cNvPr id="67" name="Google Shape;67;p8"/>
          <p:cNvSpPr/>
          <p:nvPr/>
        </p:nvSpPr>
        <p:spPr>
          <a:xfrm rot="5400000">
            <a:off x="-1152205" y="1152206"/>
            <a:ext cx="9144000" cy="6839589"/>
          </a:xfrm>
          <a:custGeom>
            <a:rect b="b" l="l" r="r" t="t"/>
            <a:pathLst>
              <a:path extrusionOk="0" h="6839589" w="9144000">
                <a:moveTo>
                  <a:pt x="0" y="6839589"/>
                </a:moveTo>
                <a:lnTo>
                  <a:pt x="0" y="395832"/>
                </a:lnTo>
                <a:lnTo>
                  <a:pt x="5711190" y="395832"/>
                </a:lnTo>
                <a:lnTo>
                  <a:pt x="5711190" y="173878"/>
                </a:lnTo>
                <a:cubicBezTo>
                  <a:pt x="5711190" y="77848"/>
                  <a:pt x="5789038" y="0"/>
                  <a:pt x="5885068" y="0"/>
                </a:cubicBezTo>
                <a:lnTo>
                  <a:pt x="6685645" y="0"/>
                </a:lnTo>
                <a:cubicBezTo>
                  <a:pt x="6781675" y="0"/>
                  <a:pt x="6859523" y="77848"/>
                  <a:pt x="6859523" y="173878"/>
                </a:cubicBezTo>
                <a:lnTo>
                  <a:pt x="6859523" y="395832"/>
                </a:lnTo>
                <a:lnTo>
                  <a:pt x="9144000" y="395832"/>
                </a:lnTo>
                <a:lnTo>
                  <a:pt x="9144000" y="683958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68" name="Google Shape;68;p8"/>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69" name="Google Shape;69;p8"/>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70" name="Google Shape;70;p8"/>
          <p:cNvSpPr txBox="1"/>
          <p:nvPr/>
        </p:nvSpPr>
        <p:spPr>
          <a:xfrm rot="5400000">
            <a:off x="6075325" y="605114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Life Savers"/>
                <a:ea typeface="Life Savers"/>
                <a:cs typeface="Life Savers"/>
                <a:sym typeface="Life Savers"/>
              </a:rPr>
              <a:t>Google</a:t>
            </a:r>
            <a:endParaRPr b="1" sz="1200">
              <a:solidFill>
                <a:srgbClr val="FFFFFF"/>
              </a:solidFill>
              <a:latin typeface="Life Savers"/>
              <a:ea typeface="Life Savers"/>
              <a:cs typeface="Life Savers"/>
              <a:sym typeface="Life Savers"/>
            </a:endParaRPr>
          </a:p>
          <a:p>
            <a:pPr indent="0" lvl="0" marL="0" rtl="0" algn="ctr">
              <a:spcBef>
                <a:spcPts val="0"/>
              </a:spcBef>
              <a:spcAft>
                <a:spcPts val="0"/>
              </a:spcAft>
              <a:buNone/>
            </a:pPr>
            <a:r>
              <a:rPr b="1" lang="en" sz="1200">
                <a:solidFill>
                  <a:srgbClr val="FFFFFF"/>
                </a:solidFill>
                <a:latin typeface="Life Savers"/>
                <a:ea typeface="Life Savers"/>
                <a:cs typeface="Life Savers"/>
                <a:sym typeface="Life Savers"/>
              </a:rPr>
              <a:t>Classroom</a:t>
            </a:r>
            <a:endParaRPr>
              <a:solidFill>
                <a:srgbClr val="FFFFFF"/>
              </a:solidFill>
              <a:latin typeface="Fira Sans Medium"/>
              <a:ea typeface="Fira Sans Medium"/>
              <a:cs typeface="Fira Sans Medium"/>
              <a:sym typeface="Fira Sans Medium"/>
            </a:endParaRPr>
          </a:p>
        </p:txBody>
      </p:sp>
      <p:sp>
        <p:nvSpPr>
          <p:cNvPr id="71" name="Google Shape;71;p8"/>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72" name="Google Shape;72;p8"/>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II">
  <p:cSld name="CUSTOM_1_2_1">
    <p:spTree>
      <p:nvGrpSpPr>
        <p:cNvPr id="73" name="Shape 73"/>
        <p:cNvGrpSpPr/>
        <p:nvPr/>
      </p:nvGrpSpPr>
      <p:grpSpPr>
        <a:xfrm>
          <a:off x="0" y="0"/>
          <a:ext cx="0" cy="0"/>
          <a:chOff x="0" y="0"/>
          <a:chExt cx="0" cy="0"/>
        </a:xfrm>
      </p:grpSpPr>
      <p:sp>
        <p:nvSpPr>
          <p:cNvPr id="74" name="Google Shape;74;p9"/>
          <p:cNvSpPr/>
          <p:nvPr/>
        </p:nvSpPr>
        <p:spPr>
          <a:xfrm rot="5400000">
            <a:off x="-1152205" y="1152206"/>
            <a:ext cx="9144000" cy="6839589"/>
          </a:xfrm>
          <a:custGeom>
            <a:rect b="b" l="l" r="r" t="t"/>
            <a:pathLst>
              <a:path extrusionOk="0" h="6839589" w="9144000">
                <a:moveTo>
                  <a:pt x="0" y="6839589"/>
                </a:moveTo>
                <a:lnTo>
                  <a:pt x="0" y="395832"/>
                </a:lnTo>
                <a:lnTo>
                  <a:pt x="6853428" y="395832"/>
                </a:lnTo>
                <a:lnTo>
                  <a:pt x="6853428" y="173878"/>
                </a:lnTo>
                <a:cubicBezTo>
                  <a:pt x="6853428" y="77848"/>
                  <a:pt x="6931276" y="0"/>
                  <a:pt x="7027306" y="0"/>
                </a:cubicBezTo>
                <a:lnTo>
                  <a:pt x="7827883" y="0"/>
                </a:lnTo>
                <a:cubicBezTo>
                  <a:pt x="7923913" y="0"/>
                  <a:pt x="8001761" y="77848"/>
                  <a:pt x="8001761" y="173878"/>
                </a:cubicBezTo>
                <a:lnTo>
                  <a:pt x="8001761" y="395832"/>
                </a:lnTo>
                <a:lnTo>
                  <a:pt x="9144000" y="395832"/>
                </a:lnTo>
                <a:lnTo>
                  <a:pt x="9144000" y="683958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75" name="Google Shape;75;p9"/>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76" name="Google Shape;76;p9"/>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77" name="Google Shape;77;p9"/>
          <p:cNvSpPr txBox="1"/>
          <p:nvPr/>
        </p:nvSpPr>
        <p:spPr>
          <a:xfrm rot="5400000">
            <a:off x="6075325" y="719136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Life Savers"/>
                <a:ea typeface="Life Savers"/>
                <a:cs typeface="Life Savers"/>
                <a:sym typeface="Life Savers"/>
              </a:rPr>
              <a:t>CANVAS</a:t>
            </a:r>
            <a:endParaRPr>
              <a:solidFill>
                <a:srgbClr val="FFFFFF"/>
              </a:solidFill>
              <a:latin typeface="Fira Sans Medium"/>
              <a:ea typeface="Fira Sans Medium"/>
              <a:cs typeface="Fira Sans Medium"/>
              <a:sym typeface="Fira Sans Medium"/>
            </a:endParaRPr>
          </a:p>
        </p:txBody>
      </p:sp>
      <p:sp>
        <p:nvSpPr>
          <p:cNvPr id="78" name="Google Shape;78;p9"/>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79" name="Google Shape;79;p9"/>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III">
  <p:cSld name="CUSTOM_1_1_1_1">
    <p:spTree>
      <p:nvGrpSpPr>
        <p:cNvPr id="80" name="Shape 80"/>
        <p:cNvGrpSpPr/>
        <p:nvPr/>
      </p:nvGrpSpPr>
      <p:grpSpPr>
        <a:xfrm>
          <a:off x="0" y="0"/>
          <a:ext cx="0" cy="0"/>
          <a:chOff x="0" y="0"/>
          <a:chExt cx="0" cy="0"/>
        </a:xfrm>
      </p:grpSpPr>
      <p:sp>
        <p:nvSpPr>
          <p:cNvPr id="81" name="Google Shape;81;p10"/>
          <p:cNvSpPr/>
          <p:nvPr/>
        </p:nvSpPr>
        <p:spPr>
          <a:xfrm rot="5400000">
            <a:off x="-1152205" y="1152206"/>
            <a:ext cx="9144000" cy="6839589"/>
          </a:xfrm>
          <a:custGeom>
            <a:rect b="b" l="l" r="r" t="t"/>
            <a:pathLst>
              <a:path extrusionOk="0" h="6839589" w="9144000">
                <a:moveTo>
                  <a:pt x="0" y="6839589"/>
                </a:moveTo>
                <a:lnTo>
                  <a:pt x="0" y="395831"/>
                </a:lnTo>
                <a:lnTo>
                  <a:pt x="7995667" y="395832"/>
                </a:lnTo>
                <a:lnTo>
                  <a:pt x="7995667" y="173878"/>
                </a:lnTo>
                <a:cubicBezTo>
                  <a:pt x="7995667" y="77848"/>
                  <a:pt x="8073515" y="0"/>
                  <a:pt x="8169545" y="0"/>
                </a:cubicBezTo>
                <a:lnTo>
                  <a:pt x="8970122" y="0"/>
                </a:lnTo>
                <a:cubicBezTo>
                  <a:pt x="9066152" y="0"/>
                  <a:pt x="9144000" y="77848"/>
                  <a:pt x="9144000" y="173878"/>
                </a:cubicBezTo>
                <a:lnTo>
                  <a:pt x="9144000" y="395832"/>
                </a:lnTo>
                <a:lnTo>
                  <a:pt x="9144000" y="454132"/>
                </a:lnTo>
                <a:lnTo>
                  <a:pt x="9144000" y="683958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82" name="Google Shape;82;p10"/>
          <p:cNvPicPr preferRelativeResize="0"/>
          <p:nvPr/>
        </p:nvPicPr>
        <p:blipFill rotWithShape="1">
          <a:blip r:embed="rId2">
            <a:alphaModFix/>
          </a:blip>
          <a:srcRect b="0" l="0" r="0" t="0"/>
          <a:stretch/>
        </p:blipFill>
        <p:spPr>
          <a:xfrm>
            <a:off x="91775" y="0"/>
            <a:ext cx="225575" cy="9144934"/>
          </a:xfrm>
          <a:prstGeom prst="rect">
            <a:avLst/>
          </a:prstGeom>
          <a:noFill/>
          <a:ln>
            <a:noFill/>
          </a:ln>
        </p:spPr>
      </p:pic>
      <p:sp>
        <p:nvSpPr>
          <p:cNvPr id="83" name="Google Shape;83;p10"/>
          <p:cNvSpPr txBox="1"/>
          <p:nvPr>
            <p:ph type="title"/>
          </p:nvPr>
        </p:nvSpPr>
        <p:spPr>
          <a:xfrm>
            <a:off x="1004350" y="1564675"/>
            <a:ext cx="4668600" cy="10182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84" name="Google Shape;84;p10"/>
          <p:cNvSpPr txBox="1"/>
          <p:nvPr/>
        </p:nvSpPr>
        <p:spPr>
          <a:xfrm rot="5400000">
            <a:off x="6075325" y="8331588"/>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FFFF"/>
                </a:solidFill>
                <a:latin typeface="Life Savers"/>
                <a:ea typeface="Life Savers"/>
                <a:cs typeface="Life Savers"/>
                <a:sym typeface="Life Savers"/>
              </a:rPr>
              <a:t>Index</a:t>
            </a:r>
            <a:endParaRPr>
              <a:solidFill>
                <a:srgbClr val="FFFFFF"/>
              </a:solidFill>
              <a:latin typeface="Fira Sans Medium"/>
              <a:ea typeface="Fira Sans Medium"/>
              <a:cs typeface="Fira Sans Medium"/>
              <a:sym typeface="Fira Sans Medium"/>
            </a:endParaRPr>
          </a:p>
        </p:txBody>
      </p:sp>
      <p:sp>
        <p:nvSpPr>
          <p:cNvPr id="85" name="Google Shape;85;p10"/>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
        <p:nvSpPr>
          <p:cNvPr id="86" name="Google Shape;86;p10"/>
          <p:cNvSpPr txBox="1"/>
          <p:nvPr>
            <p:ph idx="12" type="sldNum"/>
          </p:nvPr>
        </p:nvSpPr>
        <p:spPr>
          <a:xfrm>
            <a:off x="6417588" y="8444179"/>
            <a:ext cx="411600" cy="6999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1.xml"/><Relationship Id="rId22" Type="http://schemas.openxmlformats.org/officeDocument/2006/relationships/slideLayout" Target="../slideLayouts/slideLayout13.xml"/><Relationship Id="rId21" Type="http://schemas.openxmlformats.org/officeDocument/2006/relationships/slideLayout" Target="../slideLayouts/slideLayout12.xml"/><Relationship Id="rId24" Type="http://schemas.openxmlformats.org/officeDocument/2006/relationships/slideLayout" Target="../slideLayouts/slideLayout15.xml"/><Relationship Id="rId23" Type="http://schemas.openxmlformats.org/officeDocument/2006/relationships/slideLayout" Target="../slideLayouts/slideLayout14.xml"/><Relationship Id="rId1" Type="http://schemas.openxmlformats.org/officeDocument/2006/relationships/image" Target="../media/image1.png"/><Relationship Id="rId2" Type="http://schemas.openxmlformats.org/officeDocument/2006/relationships/slide" Target="/ppt/slides/slide5.xml"/><Relationship Id="rId3" Type="http://schemas.openxmlformats.org/officeDocument/2006/relationships/slide" Target="/ppt/slides/slide7.xml"/><Relationship Id="rId4" Type="http://schemas.openxmlformats.org/officeDocument/2006/relationships/slide" Target="/ppt/slides/slide9.xml"/><Relationship Id="rId9" Type="http://schemas.openxmlformats.org/officeDocument/2006/relationships/slide" Target="/ppt/slides/slide21.xml"/><Relationship Id="rId26" Type="http://schemas.openxmlformats.org/officeDocument/2006/relationships/slideLayout" Target="../slideLayouts/slideLayout17.xml"/><Relationship Id="rId25" Type="http://schemas.openxmlformats.org/officeDocument/2006/relationships/slideLayout" Target="../slideLayouts/slideLayout16.xml"/><Relationship Id="rId28" Type="http://schemas.openxmlformats.org/officeDocument/2006/relationships/theme" Target="../theme/theme1.xml"/><Relationship Id="rId27" Type="http://schemas.openxmlformats.org/officeDocument/2006/relationships/slideLayout" Target="../slideLayouts/slideLayout18.xml"/><Relationship Id="rId5" Type="http://schemas.openxmlformats.org/officeDocument/2006/relationships/slide" Target="/ppt/slides/slide12.xml"/><Relationship Id="rId6" Type="http://schemas.openxmlformats.org/officeDocument/2006/relationships/slide" Target="/ppt/slides/slide15.xml"/><Relationship Id="rId7" Type="http://schemas.openxmlformats.org/officeDocument/2006/relationships/slide" Target="/ppt/slides/slide17.xml"/><Relationship Id="rId8" Type="http://schemas.openxmlformats.org/officeDocument/2006/relationships/slide" Target="/ppt/slides/slide19.xml"/><Relationship Id="rId11" Type="http://schemas.openxmlformats.org/officeDocument/2006/relationships/slideLayout" Target="../slideLayouts/slideLayout2.xml"/><Relationship Id="rId10" Type="http://schemas.openxmlformats.org/officeDocument/2006/relationships/slideLayout" Target="../slideLayouts/slideLayout1.xml"/><Relationship Id="rId13" Type="http://schemas.openxmlformats.org/officeDocument/2006/relationships/slideLayout" Target="../slideLayouts/slideLayout4.xml"/><Relationship Id="rId12" Type="http://schemas.openxmlformats.org/officeDocument/2006/relationships/slideLayout" Target="../slideLayouts/slideLayout3.xml"/><Relationship Id="rId15" Type="http://schemas.openxmlformats.org/officeDocument/2006/relationships/slideLayout" Target="../slideLayouts/slideLayout6.xml"/><Relationship Id="rId14" Type="http://schemas.openxmlformats.org/officeDocument/2006/relationships/slideLayout" Target="../slideLayouts/slideLayout5.xml"/><Relationship Id="rId17" Type="http://schemas.openxmlformats.org/officeDocument/2006/relationships/slideLayout" Target="../slideLayouts/slideLayout8.xml"/><Relationship Id="rId16" Type="http://schemas.openxmlformats.org/officeDocument/2006/relationships/slideLayout" Target="../slideLayouts/slideLayout7.xml"/><Relationship Id="rId19" Type="http://schemas.openxmlformats.org/officeDocument/2006/relationships/slideLayout" Target="../slideLayouts/slideLayout10.xml"/><Relationship Id="rId1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p:nvPr/>
        </p:nvSpPr>
        <p:spPr>
          <a:xfrm rot="5400000">
            <a:off x="6026008" y="8342734"/>
            <a:ext cx="1148400" cy="454200"/>
          </a:xfrm>
          <a:prstGeom prst="round2SameRect">
            <a:avLst>
              <a:gd fmla="val 38288"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 name="Google Shape;7;p1"/>
          <p:cNvSpPr/>
          <p:nvPr/>
        </p:nvSpPr>
        <p:spPr>
          <a:xfrm rot="5400000">
            <a:off x="6026008" y="7200495"/>
            <a:ext cx="1148400" cy="454200"/>
          </a:xfrm>
          <a:prstGeom prst="round2SameRect">
            <a:avLst>
              <a:gd fmla="val 38288"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 name="Google Shape;8;p1"/>
          <p:cNvSpPr/>
          <p:nvPr/>
        </p:nvSpPr>
        <p:spPr>
          <a:xfrm rot="5400000">
            <a:off x="6026008" y="6058258"/>
            <a:ext cx="1148400" cy="454200"/>
          </a:xfrm>
          <a:prstGeom prst="round2SameRect">
            <a:avLst>
              <a:gd fmla="val 38288"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 name="Google Shape;9;p1"/>
          <p:cNvSpPr/>
          <p:nvPr/>
        </p:nvSpPr>
        <p:spPr>
          <a:xfrm rot="5400000">
            <a:off x="6026008" y="4916019"/>
            <a:ext cx="1148400" cy="454200"/>
          </a:xfrm>
          <a:prstGeom prst="round2SameRect">
            <a:avLst>
              <a:gd fmla="val 38288"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 name="Google Shape;10;p1"/>
          <p:cNvSpPr/>
          <p:nvPr/>
        </p:nvSpPr>
        <p:spPr>
          <a:xfrm rot="5400000">
            <a:off x="6026008" y="3773781"/>
            <a:ext cx="1148400" cy="454200"/>
          </a:xfrm>
          <a:prstGeom prst="round2SameRect">
            <a:avLst>
              <a:gd fmla="val 38288"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 name="Google Shape;11;p1"/>
          <p:cNvSpPr/>
          <p:nvPr/>
        </p:nvSpPr>
        <p:spPr>
          <a:xfrm rot="5400000">
            <a:off x="6026008" y="2631543"/>
            <a:ext cx="1148400" cy="454200"/>
          </a:xfrm>
          <a:prstGeom prst="round2SameRect">
            <a:avLst>
              <a:gd fmla="val 38288"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 name="Google Shape;12;p1"/>
          <p:cNvSpPr/>
          <p:nvPr/>
        </p:nvSpPr>
        <p:spPr>
          <a:xfrm rot="5400000">
            <a:off x="6026008" y="1489305"/>
            <a:ext cx="1148400" cy="454200"/>
          </a:xfrm>
          <a:prstGeom prst="round2SameRect">
            <a:avLst>
              <a:gd fmla="val 38288"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 name="Google Shape;13;p1"/>
          <p:cNvSpPr/>
          <p:nvPr/>
        </p:nvSpPr>
        <p:spPr>
          <a:xfrm rot="5400000">
            <a:off x="6026008" y="347067"/>
            <a:ext cx="1148400" cy="454200"/>
          </a:xfrm>
          <a:prstGeom prst="round2SameRect">
            <a:avLst>
              <a:gd fmla="val 38288" name="adj1"/>
              <a:gd fmla="val 0" name="adj2"/>
            </a:avLst>
          </a:prstGeom>
          <a:solidFill>
            <a:schemeClr val="dk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 name="Google Shape;14;p1"/>
          <p:cNvSpPr/>
          <p:nvPr/>
        </p:nvSpPr>
        <p:spPr>
          <a:xfrm>
            <a:off x="-8" y="-34"/>
            <a:ext cx="6425400" cy="91440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91775" y="0"/>
            <a:ext cx="225575" cy="9144934"/>
          </a:xfrm>
          <a:prstGeom prst="rect">
            <a:avLst/>
          </a:prstGeom>
          <a:noFill/>
          <a:ln>
            <a:noFill/>
          </a:ln>
        </p:spPr>
      </p:pic>
      <p:sp>
        <p:nvSpPr>
          <p:cNvPr id="16" name="Google Shape;16;p1"/>
          <p:cNvSpPr txBox="1"/>
          <p:nvPr>
            <p:ph type="title"/>
          </p:nvPr>
        </p:nvSpPr>
        <p:spPr>
          <a:xfrm>
            <a:off x="1011025" y="791150"/>
            <a:ext cx="4668600" cy="1018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1pPr>
            <a:lvl2pPr lvl="1">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2pPr>
            <a:lvl3pPr lvl="2">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3pPr>
            <a:lvl4pPr lvl="3">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4pPr>
            <a:lvl5pPr lvl="4">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5pPr>
            <a:lvl6pPr lvl="5">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6pPr>
            <a:lvl7pPr lvl="6">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7pPr>
            <a:lvl8pPr lvl="7">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8pPr>
            <a:lvl9pPr lvl="8">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9pPr>
          </a:lstStyle>
          <a:p/>
        </p:txBody>
      </p:sp>
      <p:sp>
        <p:nvSpPr>
          <p:cNvPr id="17" name="Google Shape;17;p1"/>
          <p:cNvSpPr txBox="1"/>
          <p:nvPr>
            <p:ph idx="1" type="body"/>
          </p:nvPr>
        </p:nvSpPr>
        <p:spPr>
          <a:xfrm>
            <a:off x="1011025" y="2048842"/>
            <a:ext cx="4668600" cy="6073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indent="-317500" lvl="1" marL="9144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18" name="Google Shape;18;p1">
            <a:hlinkClick action="ppaction://hlinksldjump" r:id="rId2"/>
          </p:cNvPr>
          <p:cNvSpPr txBox="1"/>
          <p:nvPr/>
        </p:nvSpPr>
        <p:spPr>
          <a:xfrm rot="5400000">
            <a:off x="6075325" y="360425"/>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Timeline</a:t>
            </a:r>
            <a:endParaRPr sz="900">
              <a:solidFill>
                <a:srgbClr val="FFFFFF"/>
              </a:solidFill>
              <a:latin typeface="Roboto"/>
              <a:ea typeface="Roboto"/>
              <a:cs typeface="Roboto"/>
              <a:sym typeface="Roboto"/>
            </a:endParaRPr>
          </a:p>
        </p:txBody>
      </p:sp>
      <p:sp>
        <p:nvSpPr>
          <p:cNvPr id="19" name="Google Shape;19;p1">
            <a:hlinkClick action="ppaction://hlinksldjump" r:id="rId3"/>
          </p:cNvPr>
          <p:cNvSpPr txBox="1"/>
          <p:nvPr/>
        </p:nvSpPr>
        <p:spPr>
          <a:xfrm rot="5400000">
            <a:off x="6075325" y="1490248"/>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Equity</a:t>
            </a:r>
            <a:endParaRPr sz="1200">
              <a:solidFill>
                <a:srgbClr val="FFFFFF"/>
              </a:solidFill>
              <a:latin typeface="Roboto"/>
              <a:ea typeface="Roboto"/>
              <a:cs typeface="Roboto"/>
              <a:sym typeface="Roboto"/>
            </a:endParaRPr>
          </a:p>
        </p:txBody>
      </p:sp>
      <p:sp>
        <p:nvSpPr>
          <p:cNvPr id="20" name="Google Shape;20;p1">
            <a:hlinkClick action="ppaction://hlinksldjump" r:id="rId4"/>
          </p:cNvPr>
          <p:cNvSpPr txBox="1"/>
          <p:nvPr/>
        </p:nvSpPr>
        <p:spPr>
          <a:xfrm rot="5400000">
            <a:off x="6075325" y="26304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rgbClr val="FFFFFF"/>
                </a:solidFill>
                <a:latin typeface="Roboto"/>
                <a:ea typeface="Roboto"/>
                <a:cs typeface="Roboto"/>
                <a:sym typeface="Roboto"/>
              </a:rPr>
              <a:t>Culturally Competent Communication</a:t>
            </a:r>
            <a:endParaRPr>
              <a:solidFill>
                <a:srgbClr val="FFFFFF"/>
              </a:solidFill>
              <a:latin typeface="Roboto"/>
              <a:ea typeface="Roboto"/>
              <a:cs typeface="Roboto"/>
              <a:sym typeface="Roboto"/>
            </a:endParaRPr>
          </a:p>
        </p:txBody>
      </p:sp>
      <p:sp>
        <p:nvSpPr>
          <p:cNvPr id="21" name="Google Shape;21;p1">
            <a:hlinkClick action="ppaction://hlinksldjump" r:id="rId5"/>
          </p:cNvPr>
          <p:cNvSpPr txBox="1"/>
          <p:nvPr/>
        </p:nvSpPr>
        <p:spPr>
          <a:xfrm rot="5400000">
            <a:off x="6075325" y="3770695"/>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AERIES</a:t>
            </a:r>
            <a:endParaRPr sz="600">
              <a:solidFill>
                <a:srgbClr val="FFFFFF"/>
              </a:solidFill>
              <a:latin typeface="Roboto"/>
              <a:ea typeface="Roboto"/>
              <a:cs typeface="Roboto"/>
              <a:sym typeface="Roboto"/>
            </a:endParaRPr>
          </a:p>
        </p:txBody>
      </p:sp>
      <p:sp>
        <p:nvSpPr>
          <p:cNvPr id="22" name="Google Shape;22;p1">
            <a:hlinkClick action="ppaction://hlinksldjump" r:id="rId6"/>
          </p:cNvPr>
          <p:cNvSpPr txBox="1"/>
          <p:nvPr/>
        </p:nvSpPr>
        <p:spPr>
          <a:xfrm rot="5400000">
            <a:off x="6075325" y="4910918"/>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Parent Square</a:t>
            </a:r>
            <a:endParaRPr sz="1200">
              <a:solidFill>
                <a:srgbClr val="FFFFFF"/>
              </a:solidFill>
              <a:latin typeface="Roboto"/>
              <a:ea typeface="Roboto"/>
              <a:cs typeface="Roboto"/>
              <a:sym typeface="Roboto"/>
            </a:endParaRPr>
          </a:p>
        </p:txBody>
      </p:sp>
      <p:sp>
        <p:nvSpPr>
          <p:cNvPr id="23" name="Google Shape;23;p1">
            <a:hlinkClick action="ppaction://hlinksldjump" r:id="rId7"/>
          </p:cNvPr>
          <p:cNvSpPr txBox="1"/>
          <p:nvPr/>
        </p:nvSpPr>
        <p:spPr>
          <a:xfrm rot="5400000">
            <a:off x="6075325" y="605114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Google</a:t>
            </a:r>
            <a:endParaRPr sz="1200">
              <a:solidFill>
                <a:srgbClr val="FFFFFF"/>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200">
                <a:solidFill>
                  <a:srgbClr val="FFFFFF"/>
                </a:solidFill>
                <a:latin typeface="Roboto"/>
                <a:ea typeface="Roboto"/>
                <a:cs typeface="Roboto"/>
                <a:sym typeface="Roboto"/>
              </a:rPr>
              <a:t>Classroom</a:t>
            </a:r>
            <a:endParaRPr sz="1200">
              <a:solidFill>
                <a:srgbClr val="FFFFFF"/>
              </a:solidFill>
              <a:latin typeface="Roboto"/>
              <a:ea typeface="Roboto"/>
              <a:cs typeface="Roboto"/>
              <a:sym typeface="Roboto"/>
            </a:endParaRPr>
          </a:p>
        </p:txBody>
      </p:sp>
      <p:sp>
        <p:nvSpPr>
          <p:cNvPr id="24" name="Google Shape;24;p1">
            <a:hlinkClick action="ppaction://hlinksldjump" r:id="rId8"/>
          </p:cNvPr>
          <p:cNvSpPr txBox="1"/>
          <p:nvPr/>
        </p:nvSpPr>
        <p:spPr>
          <a:xfrm rot="5400000">
            <a:off x="6075325" y="719136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CANVAS</a:t>
            </a:r>
            <a:endParaRPr sz="1200">
              <a:solidFill>
                <a:srgbClr val="FFFFFF"/>
              </a:solidFill>
              <a:latin typeface="Roboto"/>
              <a:ea typeface="Roboto"/>
              <a:cs typeface="Roboto"/>
              <a:sym typeface="Roboto"/>
            </a:endParaRPr>
          </a:p>
        </p:txBody>
      </p:sp>
      <p:sp>
        <p:nvSpPr>
          <p:cNvPr id="25" name="Google Shape;25;p1">
            <a:hlinkClick action="ppaction://hlinksldjump" r:id="rId9"/>
          </p:cNvPr>
          <p:cNvSpPr txBox="1"/>
          <p:nvPr/>
        </p:nvSpPr>
        <p:spPr>
          <a:xfrm rot="5400000">
            <a:off x="6106075" y="8362350"/>
            <a:ext cx="1095900" cy="38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Language Line</a:t>
            </a:r>
            <a:endParaRPr sz="1200">
              <a:solidFill>
                <a:srgbClr val="FFFFFF"/>
              </a:solidFill>
              <a:latin typeface="Roboto"/>
              <a:ea typeface="Roboto"/>
              <a:cs typeface="Roboto"/>
              <a:sym typeface="Roboto"/>
            </a:endParaRPr>
          </a:p>
        </p:txBody>
      </p:sp>
      <p:sp>
        <p:nvSpPr>
          <p:cNvPr id="26" name="Google Shape;26;p1"/>
          <p:cNvSpPr txBox="1"/>
          <p:nvPr/>
        </p:nvSpPr>
        <p:spPr>
          <a:xfrm rot="5400000">
            <a:off x="-679350" y="6204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0"/>
    <p:sldLayoutId id="2147483649"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0" r:id="rId22"/>
    <p:sldLayoutId id="2147483661" r:id="rId23"/>
    <p:sldLayoutId id="2147483662" r:id="rId24"/>
    <p:sldLayoutId id="2147483663" r:id="rId25"/>
    <p:sldLayoutId id="2147483664" r:id="rId26"/>
    <p:sldLayoutId id="214748366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3.jpg"/><Relationship Id="rId10" Type="http://schemas.openxmlformats.org/officeDocument/2006/relationships/slide" Target="/ppt/slides/slide21.xml"/><Relationship Id="rId1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s://docs.google.com/document/d/1agLeQl1vRqgPoipK0xVcciPY-jY75G0X/edit?usp=sharing&amp;ouid=110111414115742459960&amp;rtpof=true&amp;sd=true" TargetMode="External"/><Relationship Id="rId10" Type="http://schemas.openxmlformats.org/officeDocument/2006/relationships/slide" Target="/ppt/slides/slide21.xml"/><Relationship Id="rId1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25.png"/><Relationship Id="rId10" Type="http://schemas.openxmlformats.org/officeDocument/2006/relationships/slide" Target="/ppt/slides/slide21.xml"/><Relationship Id="rId13" Type="http://schemas.openxmlformats.org/officeDocument/2006/relationships/image" Target="../media/image18.jpg"/><Relationship Id="rId12" Type="http://schemas.openxmlformats.org/officeDocument/2006/relationships/hyperlink" Target="http://www.youtube.com/watch?v=B3XVDcRsFzg" TargetMode="External"/><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22.png"/><Relationship Id="rId10" Type="http://schemas.openxmlformats.org/officeDocument/2006/relationships/slide" Target="/ppt/slides/slide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32.png"/><Relationship Id="rId10" Type="http://schemas.openxmlformats.org/officeDocument/2006/relationships/slide" Target="/ppt/slides/slide21.xml"/><Relationship Id="rId12"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slide" Target="/ppt/slides/slide5.xml"/><Relationship Id="rId9" Type="http://schemas.openxmlformats.org/officeDocument/2006/relationships/slide" Target="/ppt/slides/slide17.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2.xml"/><Relationship Id="rId8" Type="http://schemas.openxmlformats.org/officeDocument/2006/relationships/slide" Target="/ppt/slides/slide15.xml"/><Relationship Id="rId11" Type="http://schemas.openxmlformats.org/officeDocument/2006/relationships/slide" Target="/ppt/slides/slide21.xml"/><Relationship Id="rId10" Type="http://schemas.openxmlformats.org/officeDocument/2006/relationships/slide" Target="/ppt/slides/slide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s://www.mvla.net/Students--Parents/Online-Services/ParentSquare/ParentSquare-Guide/index.html" TargetMode="External"/><Relationship Id="rId10" Type="http://schemas.openxmlformats.org/officeDocument/2006/relationships/slide" Target="/ppt/slides/slide21.xml"/><Relationship Id="rId13" Type="http://schemas.openxmlformats.org/officeDocument/2006/relationships/image" Target="../media/image26.png"/><Relationship Id="rId12" Type="http://schemas.openxmlformats.org/officeDocument/2006/relationships/image" Target="../media/image23.png"/></Relationships>
</file>

<file path=ppt/slides/_rels/slide16.xml.rels><?xml version="1.0" encoding="UTF-8" standalone="yes"?><Relationships xmlns="http://schemas.openxmlformats.org/package/2006/relationships"><Relationship Id="rId20" Type="http://schemas.openxmlformats.org/officeDocument/2006/relationships/hyperlink" Target="https://parentsquare.zendesk.com/hc/en-us/articles/8641651342477" TargetMode="External"/><Relationship Id="rId22" Type="http://schemas.openxmlformats.org/officeDocument/2006/relationships/hyperlink" Target="https://parentsquare.zendesk.com/hc/en-us/articles/360055358551" TargetMode="External"/><Relationship Id="rId21" Type="http://schemas.openxmlformats.org/officeDocument/2006/relationships/hyperlink" Target="https://parentsquare.zendesk.com/hc/en-us/articles/360054590532" TargetMode="External"/><Relationship Id="rId24" Type="http://schemas.openxmlformats.org/officeDocument/2006/relationships/hyperlink" Target="https://parentsquare.zendesk.com/hc/en-us/articles/215901043-Check-your-class-directory" TargetMode="External"/><Relationship Id="rId23" Type="http://schemas.openxmlformats.org/officeDocument/2006/relationships/hyperlink" Target="https://parentsquare.zendesk.com/hc/en-us/articles/203390699" TargetMode="External"/><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26" Type="http://schemas.openxmlformats.org/officeDocument/2006/relationships/hyperlink" Target="https://parentsquare.zendesk.com/hc/en-us/articles/218351703-Download-the-mobile-app" TargetMode="External"/><Relationship Id="rId25" Type="http://schemas.openxmlformats.org/officeDocument/2006/relationships/hyperlink" Target="https://parentsquare.zendesk.com/hc/en-us/articles/204107145-Create-a-Group-" TargetMode="External"/><Relationship Id="rId28" Type="http://schemas.openxmlformats.org/officeDocument/2006/relationships/image" Target="../media/image21.png"/><Relationship Id="rId27" Type="http://schemas.openxmlformats.org/officeDocument/2006/relationships/hyperlink" Target="https://parentsquare.zendesk.com/hc/en-us/articles/115002719366-Training-Resources-for-Teachers#vimeo_chapter_694604420=7303187" TargetMode="External"/><Relationship Id="rId5" Type="http://schemas.openxmlformats.org/officeDocument/2006/relationships/slide" Target="/ppt/slides/slide9.xml"/><Relationship Id="rId6" Type="http://schemas.openxmlformats.org/officeDocument/2006/relationships/slide" Target="/ppt/slides/slide12.xml"/><Relationship Id="rId29" Type="http://schemas.openxmlformats.org/officeDocument/2006/relationships/hyperlink" Target="https://parentsquare.zendesk.com/hc/en-us/articles/28339779851021-What-is-Studio-Editor-for-Newsletters-Posts" TargetMode="External"/><Relationship Id="rId7" Type="http://schemas.openxmlformats.org/officeDocument/2006/relationships/slide" Target="/ppt/slides/slide15.xml"/><Relationship Id="rId8" Type="http://schemas.openxmlformats.org/officeDocument/2006/relationships/slide" Target="/ppt/slides/slide17.xml"/><Relationship Id="rId31" Type="http://schemas.openxmlformats.org/officeDocument/2006/relationships/hyperlink" Target="https://parentsquare.zendesk.com/hc/en-us/articles/27104547950093-Studio-Editor-Content-Blocks#h_01HZ5KX8GS4SVGKF2QTAKS5190" TargetMode="External"/><Relationship Id="rId30" Type="http://schemas.openxmlformats.org/officeDocument/2006/relationships/hyperlink" Target="https://parentsquare.zendesk.com/hc/en-us/articles/26980588795405-Create-a-Studio-Editor-Newsletter-Post" TargetMode="External"/><Relationship Id="rId11" Type="http://schemas.openxmlformats.org/officeDocument/2006/relationships/hyperlink" Target="https://parentsquare.zendesk.com/hc/en-us/articles/203413819-Getting-Started-Teachers#h_01HF88ZGP1VK3YDKFGGVHYRG9Q" TargetMode="External"/><Relationship Id="rId10" Type="http://schemas.openxmlformats.org/officeDocument/2006/relationships/slide" Target="/ppt/slides/slide21.xml"/><Relationship Id="rId32" Type="http://schemas.openxmlformats.org/officeDocument/2006/relationships/hyperlink" Target="https://parentsquare.zendesk.com/hc/en-us/articles/26997469512077-FAQ-for-Studio-Editor#h_01HYP50BD4HZHC02Y5004PSEFF" TargetMode="External"/><Relationship Id="rId13" Type="http://schemas.openxmlformats.org/officeDocument/2006/relationships/hyperlink" Target="https://parentsquare.zendesk.com/hc/en-us/articles/203413819-Getting-Started-Teachers#vimeo_chapter_687231855=7342169" TargetMode="External"/><Relationship Id="rId12" Type="http://schemas.openxmlformats.org/officeDocument/2006/relationships/image" Target="../media/image41.png"/><Relationship Id="rId15" Type="http://schemas.openxmlformats.org/officeDocument/2006/relationships/hyperlink" Target="https://parentsquare.zendesk.com/hc/en-us/articles/115000144183-Send-out-a-welcome-post" TargetMode="External"/><Relationship Id="rId14" Type="http://schemas.openxmlformats.org/officeDocument/2006/relationships/hyperlink" Target="https://parentsquare.zendesk.com/hc/en-us/articles/115000095286-Teachers-Add-teacher-room-parent-or-teacher-assistant-to-a-class-" TargetMode="External"/><Relationship Id="rId17" Type="http://schemas.openxmlformats.org/officeDocument/2006/relationships/hyperlink" Target="https://parentsquare.zendesk.com/hc/en-us/articles/204215089-Send-a-private-or-group-message-" TargetMode="External"/><Relationship Id="rId16" Type="http://schemas.openxmlformats.org/officeDocument/2006/relationships/hyperlink" Target="https://parentsquare.zendesk.com/hc/en-us/articles/214428946-Add-events-to-your-class-calendar" TargetMode="External"/><Relationship Id="rId19" Type="http://schemas.openxmlformats.org/officeDocument/2006/relationships/hyperlink" Target="https://parentsquare.zendesk.com/hc/en-us/articles/203390229-Uploading-files" TargetMode="External"/><Relationship Id="rId18" Type="http://schemas.openxmlformats.org/officeDocument/2006/relationships/hyperlink" Target="https://parentsquare.zendesk.com/hc/en-us/articles/203390249-Post-pictur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42.png"/><Relationship Id="rId10" Type="http://schemas.openxmlformats.org/officeDocument/2006/relationships/slide" Target="/ppt/slides/slide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34.png"/><Relationship Id="rId10" Type="http://schemas.openxmlformats.org/officeDocument/2006/relationships/slide" Target="/ppt/slides/slide21.xml"/><Relationship Id="rId12"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33.png"/><Relationship Id="rId10" Type="http://schemas.openxmlformats.org/officeDocument/2006/relationships/slide" Target="/ppt/slides/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15.png"/><Relationship Id="rId10" Type="http://schemas.openxmlformats.org/officeDocument/2006/relationships/slide" Target="/ppt/slides/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s://community.canvaslms.com/t5/Instructor-Guide/How-do-I-add-users-to-a-course/ta-p/1119" TargetMode="External"/><Relationship Id="rId10" Type="http://schemas.openxmlformats.org/officeDocument/2006/relationships/slide" Target="/ppt/slides/slide21.xml"/><Relationship Id="rId13" Type="http://schemas.openxmlformats.org/officeDocument/2006/relationships/hyperlink" Target="https://community.canvaslms.com/t5/Instructor-Guide/How-do-I-add-users-to-a-course/ta-p/1119" TargetMode="External"/><Relationship Id="rId12" Type="http://schemas.openxmlformats.org/officeDocument/2006/relationships/image" Target="../media/image31.png"/><Relationship Id="rId15" Type="http://schemas.openxmlformats.org/officeDocument/2006/relationships/hyperlink" Target="https://community.canvaslms.com/t5/Instructor-Guide/How-do-I-link-a-student-to-an-observer-in-a-course/ta-p/1254" TargetMode="External"/><Relationship Id="rId14" Type="http://schemas.openxmlformats.org/officeDocument/2006/relationships/image" Target="../media/image39.png"/><Relationship Id="rId16"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0" Type="http://schemas.openxmlformats.org/officeDocument/2006/relationships/slide" Target="/ppt/slid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45.png"/><Relationship Id="rId10" Type="http://schemas.openxmlformats.org/officeDocument/2006/relationships/slide" Target="/ppt/slid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virtualmeetings.languageline.com" TargetMode="External"/><Relationship Id="rId10" Type="http://schemas.openxmlformats.org/officeDocument/2006/relationships/slide" Target="/ppt/slides/slide21.xml"/><Relationship Id="rId13" Type="http://schemas.openxmlformats.org/officeDocument/2006/relationships/image" Target="../media/image38.png"/><Relationship Id="rId1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36.png"/><Relationship Id="rId10" Type="http://schemas.openxmlformats.org/officeDocument/2006/relationships/slide" Target="/ppt/slides/slide21.xml"/><Relationship Id="rId12" Type="http://schemas.openxmlformats.org/officeDocument/2006/relationships/hyperlink" Target="https://insight.languagelin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s://simbli.eboardsolutions.com/Policy/ViewPolicy.aspx?S=36030803&amp;revid=42slshBmmPqOXYBpORtplusw8l8A==&amp;st=Family%20Engagement&amp;mt=Exact" TargetMode="External"/><Relationship Id="rId10" Type="http://schemas.openxmlformats.org/officeDocument/2006/relationships/slide" Target="/ppt/slid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s://www.edutopia.org/blog/parent-involvement-survey-anne-obrien" TargetMode="External"/><Relationship Id="rId10" Type="http://schemas.openxmlformats.org/officeDocument/2006/relationships/slide" Target="/ppt/slides/slide21.xml"/><Relationship Id="rId13" Type="http://schemas.openxmlformats.org/officeDocument/2006/relationships/image" Target="../media/image27.jpg"/><Relationship Id="rId12"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6.png"/><Relationship Id="rId10" Type="http://schemas.openxmlformats.org/officeDocument/2006/relationships/slide" Target="/ppt/slid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hyperlink" Target="https://docs.google.com/presentation/d/1vSI0q3VCSWa8ZEBlSFV-2uLyVX97tmcdHa-RXpqr-yQ/edit#slide=id.gee0ec242b7_0_8" TargetMode="External"/><Relationship Id="rId10" Type="http://schemas.openxmlformats.org/officeDocument/2006/relationships/slide" Target="/ppt/slides/slide21.xml"/><Relationship Id="rId12" Type="http://schemas.openxmlformats.org/officeDocument/2006/relationships/hyperlink" Target="https://mvla.app.learnplatform.com/new/public/tool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19.jpg"/><Relationship Id="rId10" Type="http://schemas.openxmlformats.org/officeDocument/2006/relationships/slide" Target="/ppt/slides/slide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43.png"/><Relationship Id="rId10" Type="http://schemas.openxmlformats.org/officeDocument/2006/relationships/slide" Target="/ppt/slides/slide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slide" Target="/ppt/slides/slide19.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5.xml"/><Relationship Id="rId8" Type="http://schemas.openxmlformats.org/officeDocument/2006/relationships/slide" Target="/ppt/slides/slide17.xml"/><Relationship Id="rId11" Type="http://schemas.openxmlformats.org/officeDocument/2006/relationships/image" Target="../media/image17.png"/><Relationship Id="rId10" Type="http://schemas.openxmlformats.org/officeDocument/2006/relationships/slide" Target="/ppt/slides/slide2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321900" y="1865900"/>
            <a:ext cx="6214200" cy="1140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3200">
                <a:solidFill>
                  <a:srgbClr val="FF9800"/>
                </a:solidFill>
                <a:latin typeface="Roboto"/>
                <a:ea typeface="Roboto"/>
                <a:cs typeface="Roboto"/>
                <a:sym typeface="Roboto"/>
              </a:rPr>
              <a:t>Outreach &amp; Communication</a:t>
            </a:r>
            <a:endParaRPr sz="3200">
              <a:solidFill>
                <a:srgbClr val="FF9800"/>
              </a:solidFill>
              <a:latin typeface="Roboto"/>
              <a:ea typeface="Roboto"/>
              <a:cs typeface="Roboto"/>
              <a:sym typeface="Roboto"/>
            </a:endParaRPr>
          </a:p>
          <a:p>
            <a:pPr indent="0" lvl="0" marL="0" rtl="0" algn="ctr">
              <a:spcBef>
                <a:spcPts val="0"/>
              </a:spcBef>
              <a:spcAft>
                <a:spcPts val="0"/>
              </a:spcAft>
              <a:buNone/>
            </a:pPr>
            <a:r>
              <a:rPr lang="en" sz="3200">
                <a:solidFill>
                  <a:srgbClr val="FF9800"/>
                </a:solidFill>
                <a:latin typeface="Roboto"/>
                <a:ea typeface="Roboto"/>
                <a:cs typeface="Roboto"/>
                <a:sym typeface="Roboto"/>
              </a:rPr>
              <a:t>Toolkit for Teachers</a:t>
            </a:r>
            <a:endParaRPr sz="3200">
              <a:solidFill>
                <a:srgbClr val="FF9800"/>
              </a:solidFill>
              <a:latin typeface="Roboto"/>
              <a:ea typeface="Roboto"/>
              <a:cs typeface="Roboto"/>
              <a:sym typeface="Roboto"/>
            </a:endParaRPr>
          </a:p>
        </p:txBody>
      </p:sp>
      <p:sp>
        <p:nvSpPr>
          <p:cNvPr id="177" name="Google Shape;177;p20">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78" name="Google Shape;178;p20">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79" name="Google Shape;179;p20">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80" name="Google Shape;180;p20">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81" name="Google Shape;181;p20">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82" name="Google Shape;182;p20">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83" name="Google Shape;183;p20">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84" name="Google Shape;184;p20">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185" name="Google Shape;185;p20"/>
          <p:cNvPicPr preferRelativeResize="0"/>
          <p:nvPr/>
        </p:nvPicPr>
        <p:blipFill>
          <a:blip r:embed="rId11">
            <a:alphaModFix/>
          </a:blip>
          <a:stretch>
            <a:fillRect/>
          </a:stretch>
        </p:blipFill>
        <p:spPr>
          <a:xfrm>
            <a:off x="1007213" y="3312439"/>
            <a:ext cx="4701275" cy="4701275"/>
          </a:xfrm>
          <a:prstGeom prst="rect">
            <a:avLst/>
          </a:prstGeom>
          <a:noFill/>
          <a:ln cap="flat" cmpd="sng" w="25400">
            <a:solidFill>
              <a:srgbClr val="073763"/>
            </a:solidFill>
            <a:prstDash val="solid"/>
            <a:miter lim="8000"/>
            <a:headEnd len="sm" w="sm" type="none"/>
            <a:tailEnd len="sm" w="sm" type="none"/>
          </a:ln>
          <a:effectLst>
            <a:outerShdw blurRad="57150" rotWithShape="0" algn="bl" dir="5400000" dist="19050">
              <a:srgbClr val="000000">
                <a:alpha val="50000"/>
              </a:srgbClr>
            </a:outerShdw>
          </a:effectLst>
        </p:spPr>
      </p:pic>
      <p:pic>
        <p:nvPicPr>
          <p:cNvPr id="186" name="Google Shape;186;p20"/>
          <p:cNvPicPr preferRelativeResize="0"/>
          <p:nvPr/>
        </p:nvPicPr>
        <p:blipFill rotWithShape="1">
          <a:blip r:embed="rId12">
            <a:alphaModFix/>
          </a:blip>
          <a:srcRect b="26284" l="0" r="0" t="25326"/>
          <a:stretch/>
        </p:blipFill>
        <p:spPr>
          <a:xfrm>
            <a:off x="2063450" y="371225"/>
            <a:ext cx="2588826" cy="1188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9">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16" name="Google Shape;316;p29">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17" name="Google Shape;317;p29">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18" name="Google Shape;318;p29">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19" name="Google Shape;319;p29">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20" name="Google Shape;320;p29">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21" name="Google Shape;321;p29">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22" name="Google Shape;322;p29">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23" name="Google Shape;323;p29"/>
          <p:cNvSpPr txBox="1"/>
          <p:nvPr>
            <p:ph idx="1" type="body"/>
          </p:nvPr>
        </p:nvSpPr>
        <p:spPr>
          <a:xfrm>
            <a:off x="191025" y="1095900"/>
            <a:ext cx="6062400" cy="7914600"/>
          </a:xfrm>
          <a:prstGeom prst="rect">
            <a:avLst/>
          </a:prstGeom>
          <a:solidFill>
            <a:srgbClr val="FFFFFF"/>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latin typeface="Roboto"/>
                <a:ea typeface="Roboto"/>
                <a:cs typeface="Roboto"/>
                <a:sym typeface="Roboto"/>
              </a:rPr>
              <a:t>Remember that some students and families, especially non-English speakers, may need additional “encouragement” feeling connected to the school and to you! </a:t>
            </a:r>
            <a:endParaRPr sz="1400">
              <a:latin typeface="Roboto"/>
              <a:ea typeface="Roboto"/>
              <a:cs typeface="Roboto"/>
              <a:sym typeface="Roboto"/>
            </a:endParaRPr>
          </a:p>
          <a:p>
            <a:pPr indent="0" lvl="0" marL="0" rtl="0" algn="l">
              <a:lnSpc>
                <a:spcPct val="100000"/>
              </a:lnSpc>
              <a:spcBef>
                <a:spcPts val="0"/>
              </a:spcBef>
              <a:spcAft>
                <a:spcPts val="0"/>
              </a:spcAft>
              <a:buNone/>
            </a:pPr>
            <a:r>
              <a:t/>
            </a:r>
            <a:endParaRPr sz="1400">
              <a:latin typeface="Roboto"/>
              <a:ea typeface="Roboto"/>
              <a:cs typeface="Roboto"/>
              <a:sym typeface="Roboto"/>
            </a:endParaRPr>
          </a:p>
          <a:p>
            <a:pPr indent="0" lvl="0" marL="0" rtl="0" algn="l">
              <a:lnSpc>
                <a:spcPct val="100000"/>
              </a:lnSpc>
              <a:spcBef>
                <a:spcPts val="0"/>
              </a:spcBef>
              <a:spcAft>
                <a:spcPts val="0"/>
              </a:spcAft>
              <a:buNone/>
            </a:pPr>
            <a:r>
              <a:rPr lang="en" sz="1400">
                <a:latin typeface="Roboto"/>
                <a:ea typeface="Roboto"/>
                <a:cs typeface="Roboto"/>
                <a:sym typeface="Roboto"/>
              </a:rPr>
              <a:t>You can help them by:</a:t>
            </a:r>
            <a:endParaRPr sz="1400">
              <a:latin typeface="Roboto"/>
              <a:ea typeface="Roboto"/>
              <a:cs typeface="Roboto"/>
              <a:sym typeface="Roboto"/>
            </a:endParaRPr>
          </a:p>
          <a:p>
            <a:pPr indent="0" lvl="0" marL="0" rtl="0" algn="l">
              <a:lnSpc>
                <a:spcPct val="100000"/>
              </a:lnSpc>
              <a:spcBef>
                <a:spcPts val="0"/>
              </a:spcBef>
              <a:spcAft>
                <a:spcPts val="0"/>
              </a:spcAft>
              <a:buNone/>
            </a:pPr>
            <a:r>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Letting parents </a:t>
            </a:r>
            <a:r>
              <a:rPr lang="en" sz="1400">
                <a:latin typeface="Roboto"/>
                <a:ea typeface="Roboto"/>
                <a:cs typeface="Roboto"/>
                <a:sym typeface="Roboto"/>
              </a:rPr>
              <a:t>know</a:t>
            </a:r>
            <a:r>
              <a:rPr lang="en" sz="1400">
                <a:latin typeface="Roboto"/>
                <a:ea typeface="Roboto"/>
                <a:cs typeface="Roboto"/>
                <a:sym typeface="Roboto"/>
              </a:rPr>
              <a:t> at the start of the year that you speak a language other than English, if you do!</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using our free, simple language support tool, </a:t>
            </a:r>
            <a:r>
              <a:rPr lang="en" sz="1400" u="sng">
                <a:solidFill>
                  <a:schemeClr val="dk2"/>
                </a:solidFill>
                <a:latin typeface="Roboto"/>
                <a:ea typeface="Roboto"/>
                <a:cs typeface="Roboto"/>
                <a:sym typeface="Roboto"/>
                <a:hlinkClick r:id="rId11">
                  <a:extLst>
                    <a:ext uri="{A12FA001-AC4F-418D-AE19-62706E023703}">
                      <ahyp:hlinkClr val="tx"/>
                    </a:ext>
                  </a:extLst>
                </a:hlinkClick>
              </a:rPr>
              <a:t>Language Line</a:t>
            </a:r>
            <a:r>
              <a:rPr lang="en" sz="1400">
                <a:latin typeface="Roboto"/>
                <a:ea typeface="Roboto"/>
                <a:cs typeface="Roboto"/>
                <a:sym typeface="Roboto"/>
              </a:rPr>
              <a:t> to access on demand interpreters over the phone, tablet or laptop.</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understanding that trust and rapport is most likely going to be built through face to face or spoken communication (at least initially) versus emailing</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always believing that parents want and appreciate information from you about their children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focusing on the families’ strengths as well as the students’ versus coming from a deficit perspective</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understanding that in some cultures the ultimate sign of respect is </a:t>
            </a:r>
            <a:r>
              <a:rPr i="1" lang="en" sz="1400">
                <a:latin typeface="Roboto"/>
                <a:ea typeface="Roboto"/>
                <a:cs typeface="Roboto"/>
                <a:sym typeface="Roboto"/>
              </a:rPr>
              <a:t>not</a:t>
            </a:r>
            <a:r>
              <a:rPr lang="en" sz="1400">
                <a:latin typeface="Roboto"/>
                <a:ea typeface="Roboto"/>
                <a:cs typeface="Roboto"/>
                <a:sym typeface="Roboto"/>
              </a:rPr>
              <a:t> interfering with teachers and schools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being sensitive and gentle in your approach to families who may feel nervous or intimidated by teachers</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being encouraging to families who don’t want to feel like they are “bothering” us</a:t>
            </a:r>
            <a:endParaRPr sz="1400">
              <a:latin typeface="Roboto"/>
              <a:ea typeface="Roboto"/>
              <a:cs typeface="Roboto"/>
              <a:sym typeface="Roboto"/>
            </a:endParaRPr>
          </a:p>
          <a:p>
            <a:pPr indent="0" lvl="0" marL="0" rtl="0" algn="l">
              <a:lnSpc>
                <a:spcPct val="100000"/>
              </a:lnSpc>
              <a:spcBef>
                <a:spcPts val="0"/>
              </a:spcBef>
              <a:spcAft>
                <a:spcPts val="0"/>
              </a:spcAft>
              <a:buNone/>
            </a:pPr>
            <a:r>
              <a:t/>
            </a:r>
            <a:endParaRPr sz="1400">
              <a:latin typeface="Roboto"/>
              <a:ea typeface="Roboto"/>
              <a:cs typeface="Roboto"/>
              <a:sym typeface="Roboto"/>
            </a:endParaRPr>
          </a:p>
          <a:p>
            <a:pPr indent="0" lvl="0" marL="0" rtl="0" algn="l">
              <a:lnSpc>
                <a:spcPct val="100000"/>
              </a:lnSpc>
              <a:spcBef>
                <a:spcPts val="0"/>
              </a:spcBef>
              <a:spcAft>
                <a:spcPts val="0"/>
              </a:spcAft>
              <a:buNone/>
            </a:pPr>
            <a:r>
              <a:rPr lang="en" sz="1400">
                <a:latin typeface="Roboto"/>
                <a:ea typeface="Roboto"/>
                <a:cs typeface="Roboto"/>
                <a:sym typeface="Roboto"/>
              </a:rPr>
              <a:t>Tips for supporting non-English speaking families:</a:t>
            </a:r>
            <a:endParaRPr sz="1400">
              <a:latin typeface="Roboto"/>
              <a:ea typeface="Roboto"/>
              <a:cs typeface="Roboto"/>
              <a:sym typeface="Roboto"/>
            </a:endParaRPr>
          </a:p>
          <a:p>
            <a:pPr indent="0" lvl="0" marL="0" rtl="0" algn="l">
              <a:lnSpc>
                <a:spcPct val="100000"/>
              </a:lnSpc>
              <a:spcBef>
                <a:spcPts val="0"/>
              </a:spcBef>
              <a:spcAft>
                <a:spcPts val="0"/>
              </a:spcAft>
              <a:buNone/>
            </a:pPr>
            <a:r>
              <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Bellota Text"/>
              <a:buChar char="❏"/>
            </a:pPr>
            <a:r>
              <a:rPr lang="en" sz="1400">
                <a:latin typeface="Roboto"/>
                <a:ea typeface="Roboto"/>
                <a:cs typeface="Roboto"/>
                <a:sym typeface="Roboto"/>
              </a:rPr>
              <a:t>Build relational capacity with the family members by valuing the family’s native language. Use ParentSquare so they receive written communications in the language they are most comfortable with.</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Be mindful of a variety of English literacy levels and use accessible language and tools (i.e. leave a voice message via Language Line interpreter if a live conversation is not an option.)</a:t>
            </a:r>
            <a:endParaRPr sz="1400">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sz="1400">
                <a:latin typeface="Roboto"/>
                <a:ea typeface="Roboto"/>
                <a:cs typeface="Roboto"/>
                <a:sym typeface="Roboto"/>
              </a:rPr>
              <a:t>Offer to set up a </a:t>
            </a:r>
            <a:r>
              <a:rPr lang="en" sz="1400">
                <a:latin typeface="Roboto"/>
                <a:ea typeface="Roboto"/>
                <a:cs typeface="Roboto"/>
                <a:sym typeface="Roboto"/>
              </a:rPr>
              <a:t>parent</a:t>
            </a:r>
            <a:r>
              <a:rPr lang="en" sz="1400">
                <a:latin typeface="Roboto"/>
                <a:ea typeface="Roboto"/>
                <a:cs typeface="Roboto"/>
                <a:sym typeface="Roboto"/>
              </a:rPr>
              <a:t>-teacher conference without expecting a parent to initiate it.</a:t>
            </a:r>
            <a:endParaRPr>
              <a:latin typeface="Roboto"/>
              <a:ea typeface="Roboto"/>
              <a:cs typeface="Roboto"/>
              <a:sym typeface="Roboto"/>
            </a:endParaRPr>
          </a:p>
        </p:txBody>
      </p:sp>
      <p:sp>
        <p:nvSpPr>
          <p:cNvPr id="324" name="Google Shape;324;p29"/>
          <p:cNvSpPr txBox="1"/>
          <p:nvPr>
            <p:ph type="title"/>
          </p:nvPr>
        </p:nvSpPr>
        <p:spPr>
          <a:xfrm>
            <a:off x="191025" y="0"/>
            <a:ext cx="6062400" cy="1018200"/>
          </a:xfrm>
          <a:prstGeom prst="rect">
            <a:avLst/>
          </a:prstGeom>
          <a:solidFill>
            <a:srgbClr val="FFFFFF"/>
          </a:solidFill>
          <a:ln cap="flat" cmpd="sng" w="19050">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2"/>
                </a:solidFill>
                <a:latin typeface="Roboto"/>
                <a:ea typeface="Roboto"/>
                <a:cs typeface="Roboto"/>
                <a:sym typeface="Roboto"/>
              </a:rPr>
              <a:t>Building Bridges </a:t>
            </a:r>
            <a:endParaRPr>
              <a:solidFill>
                <a:schemeClr val="lt2"/>
              </a:solidFill>
              <a:latin typeface="Roboto"/>
              <a:ea typeface="Roboto"/>
              <a:cs typeface="Roboto"/>
              <a:sym typeface="Roboto"/>
            </a:endParaRPr>
          </a:p>
        </p:txBody>
      </p:sp>
      <p:pic>
        <p:nvPicPr>
          <p:cNvPr id="325" name="Google Shape;325;p29"/>
          <p:cNvPicPr preferRelativeResize="0"/>
          <p:nvPr/>
        </p:nvPicPr>
        <p:blipFill>
          <a:blip r:embed="rId12">
            <a:alphaModFix/>
          </a:blip>
          <a:stretch>
            <a:fillRect/>
          </a:stretch>
        </p:blipFill>
        <p:spPr>
          <a:xfrm>
            <a:off x="4356125" y="117287"/>
            <a:ext cx="1707425" cy="783625"/>
          </a:xfrm>
          <a:prstGeom prst="rect">
            <a:avLst/>
          </a:prstGeom>
          <a:noFill/>
          <a:ln>
            <a:noFill/>
          </a:ln>
          <a:effectLst>
            <a:outerShdw blurRad="57150" rotWithShape="0" algn="bl" dir="5400000" dist="19050">
              <a:srgbClr val="000000">
                <a:alpha val="50000"/>
              </a:srgbClr>
            </a:outerShdw>
          </a:effectLst>
        </p:spPr>
      </p:pic>
      <p:sp>
        <p:nvSpPr>
          <p:cNvPr id="326" name="Google Shape;326;p29"/>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9</a:t>
            </a:r>
            <a:endParaRPr b="1" sz="11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0">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2" name="Google Shape;332;p30">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3" name="Google Shape;333;p30">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4" name="Google Shape;334;p30">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5" name="Google Shape;335;p30">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6" name="Google Shape;336;p30">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7" name="Google Shape;337;p30">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8" name="Google Shape;338;p30">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39" name="Google Shape;339;p30"/>
          <p:cNvSpPr txBox="1"/>
          <p:nvPr>
            <p:ph idx="1" type="body"/>
          </p:nvPr>
        </p:nvSpPr>
        <p:spPr>
          <a:xfrm>
            <a:off x="191025" y="1095900"/>
            <a:ext cx="6062400" cy="7914600"/>
          </a:xfrm>
          <a:prstGeom prst="rect">
            <a:avLst/>
          </a:prstGeom>
          <a:solidFill>
            <a:srgbClr val="FFFFFF"/>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Roboto"/>
                <a:ea typeface="Roboto"/>
                <a:cs typeface="Roboto"/>
                <a:sym typeface="Roboto"/>
              </a:rPr>
              <a:t>Helpful Tips for Calling Home about Behavior</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Bellota Text"/>
              <a:ea typeface="Bellota Text"/>
              <a:cs typeface="Bellota Text"/>
              <a:sym typeface="Bellota Text"/>
            </a:endParaRPr>
          </a:p>
        </p:txBody>
      </p:sp>
      <p:sp>
        <p:nvSpPr>
          <p:cNvPr id="340" name="Google Shape;340;p30"/>
          <p:cNvSpPr txBox="1"/>
          <p:nvPr>
            <p:ph type="title"/>
          </p:nvPr>
        </p:nvSpPr>
        <p:spPr>
          <a:xfrm>
            <a:off x="191025" y="0"/>
            <a:ext cx="6062400" cy="1018200"/>
          </a:xfrm>
          <a:prstGeom prst="rect">
            <a:avLst/>
          </a:prstGeom>
          <a:solidFill>
            <a:srgbClr val="FFFFFF"/>
          </a:solidFill>
          <a:ln cap="flat" cmpd="sng" w="19050">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2"/>
                </a:solidFill>
                <a:latin typeface="Roboto"/>
                <a:ea typeface="Roboto"/>
                <a:cs typeface="Roboto"/>
                <a:sym typeface="Roboto"/>
              </a:rPr>
              <a:t>Building Bridges </a:t>
            </a:r>
            <a:endParaRPr>
              <a:solidFill>
                <a:schemeClr val="lt2"/>
              </a:solidFill>
              <a:latin typeface="Roboto"/>
              <a:ea typeface="Roboto"/>
              <a:cs typeface="Roboto"/>
              <a:sym typeface="Roboto"/>
            </a:endParaRPr>
          </a:p>
        </p:txBody>
      </p:sp>
      <p:pic>
        <p:nvPicPr>
          <p:cNvPr id="341" name="Google Shape;341;p30"/>
          <p:cNvPicPr preferRelativeResize="0"/>
          <p:nvPr/>
        </p:nvPicPr>
        <p:blipFill>
          <a:blip r:embed="rId11">
            <a:alphaModFix/>
          </a:blip>
          <a:stretch>
            <a:fillRect/>
          </a:stretch>
        </p:blipFill>
        <p:spPr>
          <a:xfrm>
            <a:off x="4356125" y="117287"/>
            <a:ext cx="1707425" cy="783625"/>
          </a:xfrm>
          <a:prstGeom prst="rect">
            <a:avLst/>
          </a:prstGeom>
          <a:noFill/>
          <a:ln>
            <a:noFill/>
          </a:ln>
          <a:effectLst>
            <a:outerShdw blurRad="57150" rotWithShape="0" algn="bl" dir="5400000" dist="19050">
              <a:srgbClr val="000000">
                <a:alpha val="50000"/>
              </a:srgbClr>
            </a:outerShdw>
          </a:effectLst>
        </p:spPr>
      </p:pic>
      <p:pic>
        <p:nvPicPr>
          <p:cNvPr descr="Some Do’s and Don’ts for Calling Home for Student Misbehavior that will actually Strengthen Your Relationship with Parents, along with a super helpful Parent Phone Call Script to use!&#10;&#10;Download FREE Parent Phone Call Script at www.lauramooiman.com/resources&#10;&#10;&#10;WEBSITE: http://www.lauramooiman.com&#10;INSTAGRAM: https://www.instagram.com/lauramooiman/&#10;FACEBOOK: https://www.facebook.com/laura.mooiman.consulting&#10;ONLINE COURSE: https://lauramooiman.thinkific.com/&#10;&#10;DISCLAIMER&#10;&#10;Information in the video is for general information purposes only and is not intended to provide any type of legal advice. Please seek legal assistance should you require it.&#10;&#10;Any views or opinions represented in this video are personal and belong solely to Laura Mooiman, and do not represent those of people, institutions or organizations that I refer to in the video, unless explicitly stated. Any views or opinions are not intended to malign any religion, ethnic group, club, organization, company, or individual.&#10;&#10;You may not modify, print or copy any part of this video. You may not include any part of this video on another resource by embedding, framing or otherwise without the express permission of Laura Mooiman. &#10;&#10;While I have made every attempt to ensure that the information contained in the video is correct, I am not responsible for any errors or omissions, or for the results obtained from the use of this information. All information in the video is provided &quot;as is&quot;, with no guarantee of completeness, accuracy, timeliness or of the results obtained from the use of this information, and without warranty of any kind, express or implied. In no event will Laura Mooiman be liable to you or anyone else for any decision made or action taken in reliance on the information on the video, or for any consequential, special or similar damages, even if advised of the possibility of such damages. &#10;&#10;If you would like to contact me to understand more about this Disclaimer or wish to use my videos for training or other purposes, please send an email to laura@lauramooiman.com" id="342" name="Google Shape;342;p30" title="How to Call Home for Misbehavior (with Free Download of a Parent Phone Call Script)">
            <a:hlinkClick r:id="rId12"/>
          </p:cNvPr>
          <p:cNvPicPr preferRelativeResize="0"/>
          <p:nvPr/>
        </p:nvPicPr>
        <p:blipFill>
          <a:blip r:embed="rId13">
            <a:alphaModFix/>
          </a:blip>
          <a:stretch>
            <a:fillRect/>
          </a:stretch>
        </p:blipFill>
        <p:spPr>
          <a:xfrm>
            <a:off x="492975" y="1601600"/>
            <a:ext cx="5483911" cy="3084700"/>
          </a:xfrm>
          <a:prstGeom prst="rect">
            <a:avLst/>
          </a:prstGeom>
          <a:noFill/>
          <a:ln>
            <a:noFill/>
          </a:ln>
        </p:spPr>
      </p:pic>
      <p:pic>
        <p:nvPicPr>
          <p:cNvPr id="343" name="Google Shape;343;p30"/>
          <p:cNvPicPr preferRelativeResize="0"/>
          <p:nvPr/>
        </p:nvPicPr>
        <p:blipFill>
          <a:blip r:embed="rId14">
            <a:alphaModFix/>
          </a:blip>
          <a:stretch>
            <a:fillRect/>
          </a:stretch>
        </p:blipFill>
        <p:spPr>
          <a:xfrm>
            <a:off x="492975" y="5151400"/>
            <a:ext cx="5516875" cy="3113500"/>
          </a:xfrm>
          <a:prstGeom prst="rect">
            <a:avLst/>
          </a:prstGeom>
          <a:noFill/>
          <a:ln cap="flat" cmpd="sng" w="1905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pic>
      <p:sp>
        <p:nvSpPr>
          <p:cNvPr id="344" name="Google Shape;344;p30"/>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10</a:t>
            </a:r>
            <a:endParaRPr b="1" sz="11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1"/>
          <p:cNvSpPr txBox="1"/>
          <p:nvPr>
            <p:ph type="title"/>
          </p:nvPr>
        </p:nvSpPr>
        <p:spPr>
          <a:xfrm>
            <a:off x="1004350" y="1564675"/>
            <a:ext cx="4668600" cy="1476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AERIES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Resources</a:t>
            </a:r>
            <a:endParaRPr>
              <a:latin typeface="Roboto"/>
              <a:ea typeface="Roboto"/>
              <a:cs typeface="Roboto"/>
              <a:sym typeface="Roboto"/>
            </a:endParaRPr>
          </a:p>
        </p:txBody>
      </p:sp>
      <p:sp>
        <p:nvSpPr>
          <p:cNvPr id="350" name="Google Shape;350;p31">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1" name="Google Shape;351;p31">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2" name="Google Shape;352;p31">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3" name="Google Shape;353;p31">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4" name="Google Shape;354;p31">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5" name="Google Shape;355;p31">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6" name="Google Shape;356;p31">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57" name="Google Shape;357;p31">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358" name="Google Shape;358;p31"/>
          <p:cNvPicPr preferRelativeResize="0"/>
          <p:nvPr/>
        </p:nvPicPr>
        <p:blipFill>
          <a:blip r:embed="rId11">
            <a:alphaModFix/>
          </a:blip>
          <a:stretch>
            <a:fillRect/>
          </a:stretch>
        </p:blipFill>
        <p:spPr>
          <a:xfrm>
            <a:off x="1344088" y="3773175"/>
            <a:ext cx="3989124" cy="3995775"/>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359" name="Google Shape;359;p31"/>
          <p:cNvSpPr/>
          <p:nvPr/>
        </p:nvSpPr>
        <p:spPr>
          <a:xfrm>
            <a:off x="3019150" y="8586325"/>
            <a:ext cx="457800" cy="451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Life Savers ExtraBold"/>
                <a:ea typeface="Life Savers ExtraBold"/>
                <a:cs typeface="Life Savers ExtraBold"/>
                <a:sym typeface="Life Savers ExtraBold"/>
              </a:rPr>
              <a:t>11</a:t>
            </a:r>
            <a:endParaRPr sz="1100">
              <a:solidFill>
                <a:srgbClr val="FFFFFF"/>
              </a:solidFill>
              <a:latin typeface="Life Savers ExtraBold"/>
              <a:ea typeface="Life Savers ExtraBold"/>
              <a:cs typeface="Life Savers ExtraBold"/>
              <a:sym typeface="Life Savers ExtraBold"/>
            </a:endParaRPr>
          </a:p>
        </p:txBody>
      </p:sp>
      <p:sp>
        <p:nvSpPr>
          <p:cNvPr id="360" name="Google Shape;360;p31"/>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11</a:t>
            </a:r>
            <a:endParaRPr b="1" sz="11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2"/>
          <p:cNvSpPr txBox="1"/>
          <p:nvPr>
            <p:ph type="title"/>
          </p:nvPr>
        </p:nvSpPr>
        <p:spPr>
          <a:xfrm>
            <a:off x="162675" y="57075"/>
            <a:ext cx="4932000" cy="1095900"/>
          </a:xfrm>
          <a:prstGeom prst="rect">
            <a:avLst/>
          </a:prstGeom>
          <a:solidFill>
            <a:srgbClr val="FFFFFF"/>
          </a:solidFill>
          <a:ln cap="flat" cmpd="sng" w="9525">
            <a:solidFill>
              <a:srgbClr val="9E9E9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Using Aeries to send class email w/grade report </a:t>
            </a:r>
            <a:endParaRPr>
              <a:solidFill>
                <a:schemeClr val="dk2"/>
              </a:solidFill>
              <a:latin typeface="Roboto"/>
              <a:ea typeface="Roboto"/>
              <a:cs typeface="Roboto"/>
              <a:sym typeface="Roboto"/>
            </a:endParaRPr>
          </a:p>
        </p:txBody>
      </p:sp>
      <p:sp>
        <p:nvSpPr>
          <p:cNvPr id="366" name="Google Shape;366;p32">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67" name="Google Shape;367;p32">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68" name="Google Shape;368;p32">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69" name="Google Shape;369;p32">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70" name="Google Shape;370;p32">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71" name="Google Shape;371;p32">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72" name="Google Shape;372;p32">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73" name="Google Shape;373;p32">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374" name="Google Shape;374;p32"/>
          <p:cNvPicPr preferRelativeResize="0"/>
          <p:nvPr/>
        </p:nvPicPr>
        <p:blipFill rotWithShape="1">
          <a:blip r:embed="rId11">
            <a:alphaModFix/>
          </a:blip>
          <a:srcRect b="17457" l="0" r="33704" t="0"/>
          <a:stretch/>
        </p:blipFill>
        <p:spPr>
          <a:xfrm>
            <a:off x="263975" y="1200725"/>
            <a:ext cx="3165025" cy="2556049"/>
          </a:xfrm>
          <a:prstGeom prst="rect">
            <a:avLst/>
          </a:prstGeom>
          <a:noFill/>
          <a:ln cap="flat" cmpd="sng" w="9525">
            <a:solidFill>
              <a:srgbClr val="9E9E9E"/>
            </a:solidFill>
            <a:prstDash val="solid"/>
            <a:round/>
            <a:headEnd len="sm" w="sm" type="none"/>
            <a:tailEnd len="sm" w="sm" type="none"/>
          </a:ln>
        </p:spPr>
      </p:pic>
      <p:sp>
        <p:nvSpPr>
          <p:cNvPr id="375" name="Google Shape;375;p32"/>
          <p:cNvSpPr/>
          <p:nvPr/>
        </p:nvSpPr>
        <p:spPr>
          <a:xfrm>
            <a:off x="864275" y="3230250"/>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376" name="Google Shape;376;p32"/>
          <p:cNvSpPr/>
          <p:nvPr/>
        </p:nvSpPr>
        <p:spPr>
          <a:xfrm>
            <a:off x="2539325" y="3159800"/>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377" name="Google Shape;377;p32"/>
          <p:cNvSpPr txBox="1"/>
          <p:nvPr/>
        </p:nvSpPr>
        <p:spPr>
          <a:xfrm>
            <a:off x="4635325" y="1749950"/>
            <a:ext cx="1729800" cy="6320700"/>
          </a:xfrm>
          <a:prstGeom prst="rect">
            <a:avLst/>
          </a:prstGeom>
          <a:noFill/>
          <a:ln cap="flat" cmpd="sng" w="9525">
            <a:solidFill>
              <a:srgbClr val="99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FFFFFF"/>
                </a:solidFill>
                <a:highlight>
                  <a:schemeClr val="accent6"/>
                </a:highlight>
                <a:latin typeface="Roboto"/>
                <a:ea typeface="Roboto"/>
                <a:cs typeface="Roboto"/>
                <a:sym typeface="Roboto"/>
              </a:rPr>
              <a:t>1.</a:t>
            </a:r>
            <a:r>
              <a:rPr lang="en" sz="800">
                <a:solidFill>
                  <a:srgbClr val="FFFFFF"/>
                </a:solidFill>
                <a:highlight>
                  <a:schemeClr val="accent6"/>
                </a:highlight>
                <a:latin typeface="Roboto"/>
                <a:ea typeface="Roboto"/>
                <a:cs typeface="Roboto"/>
                <a:sym typeface="Roboto"/>
              </a:rPr>
              <a:t> </a:t>
            </a:r>
            <a:r>
              <a:rPr lang="en" sz="800">
                <a:latin typeface="Roboto"/>
                <a:ea typeface="Roboto"/>
                <a:cs typeface="Roboto"/>
                <a:sym typeface="Roboto"/>
              </a:rPr>
              <a:t>From your teacher account, </a:t>
            </a:r>
            <a:r>
              <a:rPr b="1" lang="en" sz="800">
                <a:solidFill>
                  <a:schemeClr val="accent6"/>
                </a:solidFill>
                <a:latin typeface="Roboto"/>
                <a:ea typeface="Roboto"/>
                <a:cs typeface="Roboto"/>
                <a:sym typeface="Roboto"/>
              </a:rPr>
              <a:t>PAGES</a:t>
            </a:r>
            <a:r>
              <a:rPr lang="en" sz="800">
                <a:solidFill>
                  <a:schemeClr val="accent6"/>
                </a:solidFill>
                <a:latin typeface="Roboto"/>
                <a:ea typeface="Roboto"/>
                <a:cs typeface="Roboto"/>
                <a:sym typeface="Roboto"/>
              </a:rPr>
              <a:t>,</a:t>
            </a:r>
            <a:r>
              <a:rPr lang="en" sz="800">
                <a:latin typeface="Roboto"/>
                <a:ea typeface="Roboto"/>
                <a:cs typeface="Roboto"/>
                <a:sym typeface="Roboto"/>
              </a:rPr>
              <a:t> scroll down to </a:t>
            </a:r>
            <a:r>
              <a:rPr b="1" lang="en" sz="800">
                <a:solidFill>
                  <a:schemeClr val="accent6"/>
                </a:solidFill>
                <a:latin typeface="Roboto"/>
                <a:ea typeface="Roboto"/>
                <a:cs typeface="Roboto"/>
                <a:sym typeface="Roboto"/>
              </a:rPr>
              <a:t>DISTRICT ASSETS </a:t>
            </a:r>
            <a:r>
              <a:rPr lang="en" sz="800">
                <a:latin typeface="Roboto"/>
                <a:ea typeface="Roboto"/>
                <a:cs typeface="Roboto"/>
                <a:sym typeface="Roboto"/>
              </a:rPr>
              <a:t>and click </a:t>
            </a:r>
            <a:r>
              <a:rPr b="1" lang="en" sz="800">
                <a:solidFill>
                  <a:schemeClr val="accent6"/>
                </a:solidFill>
                <a:latin typeface="Roboto"/>
                <a:ea typeface="Roboto"/>
                <a:cs typeface="Roboto"/>
                <a:sym typeface="Roboto"/>
              </a:rPr>
              <a:t>VIEW ALL REPORTS</a:t>
            </a:r>
            <a:r>
              <a:rPr b="1" lang="en" sz="800">
                <a:solidFill>
                  <a:schemeClr val="accent6"/>
                </a:solidFill>
                <a:latin typeface="Roboto"/>
                <a:ea typeface="Roboto"/>
                <a:cs typeface="Roboto"/>
                <a:sym typeface="Roboto"/>
              </a:rPr>
              <a:t>.</a:t>
            </a:r>
            <a:endParaRPr b="1" sz="800">
              <a:solidFill>
                <a:schemeClr val="accent6"/>
              </a:solidFill>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en" sz="800">
                <a:solidFill>
                  <a:srgbClr val="FFFFFF"/>
                </a:solidFill>
                <a:highlight>
                  <a:schemeClr val="accent6"/>
                </a:highlight>
                <a:latin typeface="Roboto"/>
                <a:ea typeface="Roboto"/>
                <a:cs typeface="Roboto"/>
                <a:sym typeface="Roboto"/>
              </a:rPr>
              <a:t>2. </a:t>
            </a:r>
            <a:r>
              <a:rPr lang="en" sz="800">
                <a:latin typeface="Roboto"/>
                <a:ea typeface="Roboto"/>
                <a:cs typeface="Roboto"/>
                <a:sym typeface="Roboto"/>
              </a:rPr>
              <a:t>Once the box opens, click </a:t>
            </a:r>
            <a:r>
              <a:rPr b="1" lang="en" sz="800">
                <a:solidFill>
                  <a:schemeClr val="accent6"/>
                </a:solidFill>
                <a:latin typeface="Roboto"/>
                <a:ea typeface="Roboto"/>
                <a:cs typeface="Roboto"/>
                <a:sym typeface="Roboto"/>
              </a:rPr>
              <a:t>GRADEBOOK ASSIGNMENTS BY STUDENT </a:t>
            </a:r>
            <a:r>
              <a:rPr lang="en" sz="800">
                <a:solidFill>
                  <a:schemeClr val="dk1"/>
                </a:solidFill>
                <a:latin typeface="Roboto"/>
                <a:ea typeface="Roboto"/>
                <a:cs typeface="Roboto"/>
                <a:sym typeface="Roboto"/>
              </a:rPr>
              <a:t>to generate a grade report of all assignments with grades.</a:t>
            </a:r>
            <a:endParaRPr sz="800">
              <a:solidFill>
                <a:schemeClr val="dk1"/>
              </a:solidFill>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en" sz="800">
                <a:solidFill>
                  <a:srgbClr val="FFFFFF"/>
                </a:solidFill>
                <a:highlight>
                  <a:srgbClr val="F94144"/>
                </a:highlight>
                <a:latin typeface="Roboto"/>
                <a:ea typeface="Roboto"/>
                <a:cs typeface="Roboto"/>
                <a:sym typeface="Roboto"/>
              </a:rPr>
              <a:t>3.</a:t>
            </a:r>
            <a:r>
              <a:rPr lang="en" sz="800">
                <a:solidFill>
                  <a:srgbClr val="FFFFFF"/>
                </a:solidFill>
                <a:highlight>
                  <a:srgbClr val="F94144"/>
                </a:highlight>
                <a:latin typeface="Roboto"/>
                <a:ea typeface="Roboto"/>
                <a:cs typeface="Roboto"/>
                <a:sym typeface="Roboto"/>
              </a:rPr>
              <a:t> </a:t>
            </a:r>
            <a:r>
              <a:rPr lang="en" sz="800">
                <a:latin typeface="Roboto"/>
                <a:ea typeface="Roboto"/>
                <a:cs typeface="Roboto"/>
                <a:sym typeface="Roboto"/>
              </a:rPr>
              <a:t>When the box opens check that REPORT FORMAT is </a:t>
            </a:r>
            <a:r>
              <a:rPr b="1" lang="en" sz="800">
                <a:solidFill>
                  <a:schemeClr val="accent6"/>
                </a:solidFill>
                <a:latin typeface="Roboto"/>
                <a:ea typeface="Roboto"/>
                <a:cs typeface="Roboto"/>
                <a:sym typeface="Roboto"/>
              </a:rPr>
              <a:t>PDF </a:t>
            </a:r>
            <a:r>
              <a:rPr lang="en" sz="800">
                <a:latin typeface="Roboto"/>
                <a:ea typeface="Roboto"/>
                <a:cs typeface="Roboto"/>
                <a:sym typeface="Roboto"/>
              </a:rPr>
              <a:t>and DELIVERY is </a:t>
            </a:r>
            <a:r>
              <a:rPr b="1" lang="en" sz="800">
                <a:solidFill>
                  <a:schemeClr val="accent6"/>
                </a:solidFill>
                <a:latin typeface="Roboto"/>
                <a:ea typeface="Roboto"/>
                <a:cs typeface="Roboto"/>
                <a:sym typeface="Roboto"/>
              </a:rPr>
              <a:t>Email w/Attachment</a:t>
            </a:r>
            <a:r>
              <a:rPr lang="en" sz="800">
                <a:latin typeface="Roboto"/>
                <a:ea typeface="Roboto"/>
                <a:cs typeface="Roboto"/>
                <a:sym typeface="Roboto"/>
              </a:rPr>
              <a:t>. </a:t>
            </a:r>
            <a:endParaRPr b="1" sz="800">
              <a:solidFill>
                <a:schemeClr val="accent6"/>
              </a:solidFill>
              <a:latin typeface="Roboto"/>
              <a:ea typeface="Roboto"/>
              <a:cs typeface="Roboto"/>
              <a:sym typeface="Roboto"/>
            </a:endParaRPr>
          </a:p>
          <a:p>
            <a:pPr indent="0" lvl="0" marL="0" rtl="0" algn="l">
              <a:spcBef>
                <a:spcPts val="0"/>
              </a:spcBef>
              <a:spcAft>
                <a:spcPts val="0"/>
              </a:spcAft>
              <a:buNone/>
            </a:pPr>
            <a:r>
              <a:t/>
            </a:r>
            <a:endParaRPr b="1" sz="800">
              <a:solidFill>
                <a:schemeClr val="accent6"/>
              </a:solidFill>
              <a:latin typeface="Roboto"/>
              <a:ea typeface="Roboto"/>
              <a:cs typeface="Roboto"/>
              <a:sym typeface="Roboto"/>
            </a:endParaRPr>
          </a:p>
          <a:p>
            <a:pPr indent="0" lvl="0" marL="0" rtl="0" algn="l">
              <a:spcBef>
                <a:spcPts val="0"/>
              </a:spcBef>
              <a:spcAft>
                <a:spcPts val="0"/>
              </a:spcAft>
              <a:buNone/>
            </a:pPr>
            <a:r>
              <a:rPr b="1" lang="en" sz="800">
                <a:solidFill>
                  <a:srgbClr val="FFFFFF"/>
                </a:solidFill>
                <a:highlight>
                  <a:schemeClr val="accent6"/>
                </a:highlight>
                <a:latin typeface="Roboto"/>
                <a:ea typeface="Roboto"/>
                <a:cs typeface="Roboto"/>
                <a:sym typeface="Roboto"/>
              </a:rPr>
              <a:t>4.</a:t>
            </a:r>
            <a:r>
              <a:rPr lang="en" sz="800">
                <a:solidFill>
                  <a:srgbClr val="FFFFFF"/>
                </a:solidFill>
                <a:highlight>
                  <a:schemeClr val="accent6"/>
                </a:highlight>
                <a:latin typeface="Roboto"/>
                <a:ea typeface="Roboto"/>
                <a:cs typeface="Roboto"/>
                <a:sym typeface="Roboto"/>
              </a:rPr>
              <a:t> </a:t>
            </a:r>
            <a:r>
              <a:rPr lang="en" sz="800">
                <a:latin typeface="Roboto"/>
                <a:ea typeface="Roboto"/>
                <a:cs typeface="Roboto"/>
                <a:sym typeface="Roboto"/>
              </a:rPr>
              <a:t> Choose </a:t>
            </a:r>
            <a:r>
              <a:rPr b="1" lang="en" sz="800">
                <a:solidFill>
                  <a:schemeClr val="accent6"/>
                </a:solidFill>
                <a:latin typeface="Roboto"/>
                <a:ea typeface="Roboto"/>
                <a:cs typeface="Roboto"/>
                <a:sym typeface="Roboto"/>
              </a:rPr>
              <a:t>ASSIGNMENT NUMBER </a:t>
            </a:r>
            <a:r>
              <a:rPr lang="en" sz="800">
                <a:solidFill>
                  <a:schemeClr val="dk1"/>
                </a:solidFill>
                <a:latin typeface="Roboto"/>
                <a:ea typeface="Roboto"/>
                <a:cs typeface="Roboto"/>
                <a:sym typeface="Roboto"/>
              </a:rPr>
              <a:t>to sort the assignments in the same order they are listed in your gradebook.</a:t>
            </a:r>
            <a:endParaRPr sz="800">
              <a:solidFill>
                <a:schemeClr val="dk1"/>
              </a:solidFill>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en" sz="800">
                <a:solidFill>
                  <a:srgbClr val="FFFFFF"/>
                </a:solidFill>
                <a:highlight>
                  <a:schemeClr val="accent6"/>
                </a:highlight>
                <a:latin typeface="Roboto"/>
                <a:ea typeface="Roboto"/>
                <a:cs typeface="Roboto"/>
                <a:sym typeface="Roboto"/>
              </a:rPr>
              <a:t>5.</a:t>
            </a:r>
            <a:r>
              <a:rPr lang="en" sz="800">
                <a:latin typeface="Roboto"/>
                <a:ea typeface="Roboto"/>
                <a:cs typeface="Roboto"/>
                <a:sym typeface="Roboto"/>
              </a:rPr>
              <a:t> Check the classes and semesters that you want to include in the email blast.</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en" sz="800">
                <a:solidFill>
                  <a:srgbClr val="FFFFFF"/>
                </a:solidFill>
                <a:highlight>
                  <a:schemeClr val="accent6"/>
                </a:highlight>
                <a:latin typeface="Roboto"/>
                <a:ea typeface="Roboto"/>
                <a:cs typeface="Roboto"/>
                <a:sym typeface="Roboto"/>
              </a:rPr>
              <a:t>6.</a:t>
            </a:r>
            <a:r>
              <a:rPr lang="en" sz="800">
                <a:latin typeface="Roboto"/>
                <a:ea typeface="Roboto"/>
                <a:cs typeface="Roboto"/>
                <a:sym typeface="Roboto"/>
              </a:rPr>
              <a:t> Ensure all the assignments have a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solidFill>
                <a:srgbClr val="FFFFFF"/>
              </a:solidFill>
              <a:highlight>
                <a:schemeClr val="accent6"/>
              </a:highlight>
              <a:latin typeface="Roboto"/>
              <a:ea typeface="Roboto"/>
              <a:cs typeface="Roboto"/>
              <a:sym typeface="Roboto"/>
            </a:endParaRPr>
          </a:p>
          <a:p>
            <a:pPr indent="0" lvl="0" marL="0" rtl="0" algn="l">
              <a:spcBef>
                <a:spcPts val="0"/>
              </a:spcBef>
              <a:spcAft>
                <a:spcPts val="0"/>
              </a:spcAft>
              <a:buNone/>
            </a:pPr>
            <a:r>
              <a:rPr lang="en" sz="800">
                <a:solidFill>
                  <a:srgbClr val="FFFFFF"/>
                </a:solidFill>
                <a:highlight>
                  <a:schemeClr val="accent6"/>
                </a:highlight>
                <a:latin typeface="Roboto"/>
                <a:ea typeface="Roboto"/>
                <a:cs typeface="Roboto"/>
                <a:sym typeface="Roboto"/>
              </a:rPr>
              <a:t>7. </a:t>
            </a:r>
            <a:r>
              <a:rPr lang="en" sz="800">
                <a:solidFill>
                  <a:schemeClr val="dk1"/>
                </a:solidFill>
                <a:latin typeface="Roboto"/>
                <a:ea typeface="Roboto"/>
                <a:cs typeface="Roboto"/>
                <a:sym typeface="Roboto"/>
              </a:rPr>
              <a:t> Ensure that all the students in the class have a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b="1" sz="800">
              <a:solidFill>
                <a:schemeClr val="accent6"/>
              </a:solidFill>
              <a:latin typeface="Roboto"/>
              <a:ea typeface="Roboto"/>
              <a:cs typeface="Roboto"/>
              <a:sym typeface="Roboto"/>
            </a:endParaRPr>
          </a:p>
          <a:p>
            <a:pPr indent="0" lvl="0" marL="0" rtl="0" algn="l">
              <a:spcBef>
                <a:spcPts val="0"/>
              </a:spcBef>
              <a:spcAft>
                <a:spcPts val="0"/>
              </a:spcAft>
              <a:buNone/>
            </a:pPr>
            <a:r>
              <a:rPr b="1" lang="en" sz="800">
                <a:solidFill>
                  <a:schemeClr val="accent6"/>
                </a:solidFill>
                <a:latin typeface="Roboto"/>
                <a:ea typeface="Roboto"/>
                <a:cs typeface="Roboto"/>
                <a:sym typeface="Roboto"/>
              </a:rPr>
              <a:t>Continue to next slide.</a:t>
            </a:r>
            <a:endParaRPr b="1" sz="800">
              <a:solidFill>
                <a:schemeClr val="accent6"/>
              </a:solidFill>
              <a:latin typeface="Roboto"/>
              <a:ea typeface="Roboto"/>
              <a:cs typeface="Roboto"/>
              <a:sym typeface="Roboto"/>
            </a:endParaRPr>
          </a:p>
          <a:p>
            <a:pPr indent="0" lvl="0" marL="0" rtl="0" algn="l">
              <a:spcBef>
                <a:spcPts val="0"/>
              </a:spcBef>
              <a:spcAft>
                <a:spcPts val="0"/>
              </a:spcAft>
              <a:buNone/>
            </a:pPr>
            <a:r>
              <a:t/>
            </a:r>
            <a:endParaRPr b="1" sz="800">
              <a:solidFill>
                <a:schemeClr val="accent6"/>
              </a:solidFill>
              <a:latin typeface="Bellota Text"/>
              <a:ea typeface="Bellota Text"/>
              <a:cs typeface="Bellota Text"/>
              <a:sym typeface="Bellota Text"/>
            </a:endParaRPr>
          </a:p>
          <a:p>
            <a:pPr indent="0" lvl="0" marL="0" rtl="0" algn="l">
              <a:spcBef>
                <a:spcPts val="0"/>
              </a:spcBef>
              <a:spcAft>
                <a:spcPts val="0"/>
              </a:spcAft>
              <a:buNone/>
            </a:pPr>
            <a:r>
              <a:t/>
            </a:r>
            <a:endParaRPr b="1" sz="800">
              <a:solidFill>
                <a:schemeClr val="accent6"/>
              </a:solidFill>
              <a:latin typeface="Bellota Text"/>
              <a:ea typeface="Bellota Text"/>
              <a:cs typeface="Bellota Text"/>
              <a:sym typeface="Bellota Text"/>
            </a:endParaRPr>
          </a:p>
        </p:txBody>
      </p:sp>
      <p:pic>
        <p:nvPicPr>
          <p:cNvPr id="378" name="Google Shape;378;p32"/>
          <p:cNvPicPr preferRelativeResize="0"/>
          <p:nvPr/>
        </p:nvPicPr>
        <p:blipFill rotWithShape="1">
          <a:blip r:embed="rId12">
            <a:alphaModFix/>
          </a:blip>
          <a:srcRect b="623" l="12363" r="9930" t="6266"/>
          <a:stretch/>
        </p:blipFill>
        <p:spPr>
          <a:xfrm>
            <a:off x="263975" y="3993350"/>
            <a:ext cx="4290726" cy="4505250"/>
          </a:xfrm>
          <a:prstGeom prst="rect">
            <a:avLst/>
          </a:prstGeom>
          <a:noFill/>
          <a:ln>
            <a:noFill/>
          </a:ln>
        </p:spPr>
      </p:pic>
      <p:sp>
        <p:nvSpPr>
          <p:cNvPr id="379" name="Google Shape;379;p32"/>
          <p:cNvSpPr/>
          <p:nvPr/>
        </p:nvSpPr>
        <p:spPr>
          <a:xfrm>
            <a:off x="3511725" y="4611875"/>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380" name="Google Shape;380;p32"/>
          <p:cNvSpPr/>
          <p:nvPr/>
        </p:nvSpPr>
        <p:spPr>
          <a:xfrm>
            <a:off x="3807150" y="5603350"/>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600">
                <a:solidFill>
                  <a:srgbClr val="FFFFFF"/>
                </a:solidFill>
                <a:latin typeface="Roboto"/>
                <a:ea typeface="Roboto"/>
                <a:cs typeface="Roboto"/>
                <a:sym typeface="Roboto"/>
              </a:rPr>
              <a:t>4</a:t>
            </a:r>
            <a:endParaRPr sz="1600">
              <a:solidFill>
                <a:srgbClr val="FFFFFF"/>
              </a:solidFill>
              <a:latin typeface="Roboto"/>
              <a:ea typeface="Roboto"/>
              <a:cs typeface="Roboto"/>
              <a:sym typeface="Roboto"/>
            </a:endParaRPr>
          </a:p>
        </p:txBody>
      </p:sp>
      <p:sp>
        <p:nvSpPr>
          <p:cNvPr id="381" name="Google Shape;381;p32"/>
          <p:cNvSpPr/>
          <p:nvPr/>
        </p:nvSpPr>
        <p:spPr>
          <a:xfrm>
            <a:off x="263975" y="5851100"/>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600">
                <a:solidFill>
                  <a:srgbClr val="FFFFFF"/>
                </a:solidFill>
                <a:latin typeface="Roboto"/>
                <a:ea typeface="Roboto"/>
                <a:cs typeface="Roboto"/>
                <a:sym typeface="Roboto"/>
              </a:rPr>
              <a:t>5</a:t>
            </a:r>
            <a:endParaRPr sz="1600">
              <a:solidFill>
                <a:srgbClr val="FFFFFF"/>
              </a:solidFill>
              <a:latin typeface="Roboto"/>
              <a:ea typeface="Roboto"/>
              <a:cs typeface="Roboto"/>
              <a:sym typeface="Roboto"/>
            </a:endParaRPr>
          </a:p>
        </p:txBody>
      </p:sp>
      <p:sp>
        <p:nvSpPr>
          <p:cNvPr id="382" name="Google Shape;382;p32"/>
          <p:cNvSpPr/>
          <p:nvPr/>
        </p:nvSpPr>
        <p:spPr>
          <a:xfrm>
            <a:off x="263975" y="6612725"/>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600">
                <a:solidFill>
                  <a:srgbClr val="FFFFFF"/>
                </a:solidFill>
                <a:latin typeface="Roboto"/>
                <a:ea typeface="Roboto"/>
                <a:cs typeface="Roboto"/>
                <a:sym typeface="Roboto"/>
              </a:rPr>
              <a:t>6</a:t>
            </a:r>
            <a:endParaRPr sz="1600">
              <a:solidFill>
                <a:srgbClr val="FFFFFF"/>
              </a:solidFill>
              <a:latin typeface="Roboto"/>
              <a:ea typeface="Roboto"/>
              <a:cs typeface="Roboto"/>
              <a:sym typeface="Roboto"/>
            </a:endParaRPr>
          </a:p>
        </p:txBody>
      </p:sp>
      <p:sp>
        <p:nvSpPr>
          <p:cNvPr id="383" name="Google Shape;383;p32"/>
          <p:cNvSpPr/>
          <p:nvPr/>
        </p:nvSpPr>
        <p:spPr>
          <a:xfrm>
            <a:off x="3893025" y="6612725"/>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600">
                <a:solidFill>
                  <a:srgbClr val="FFFFFF"/>
                </a:solidFill>
                <a:latin typeface="Roboto"/>
                <a:ea typeface="Roboto"/>
                <a:cs typeface="Roboto"/>
                <a:sym typeface="Roboto"/>
              </a:rPr>
              <a:t>7</a:t>
            </a:r>
            <a:endParaRPr sz="1600">
              <a:solidFill>
                <a:srgbClr val="FFFFFF"/>
              </a:solidFill>
              <a:latin typeface="Roboto"/>
              <a:ea typeface="Roboto"/>
              <a:cs typeface="Roboto"/>
              <a:sym typeface="Roboto"/>
            </a:endParaRPr>
          </a:p>
        </p:txBody>
      </p:sp>
      <p:sp>
        <p:nvSpPr>
          <p:cNvPr id="384" name="Google Shape;384;p32"/>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12</a:t>
            </a:r>
            <a:endParaRPr b="1" sz="1100">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b="0" l="3964" r="11325" t="852"/>
          <a:stretch/>
        </p:blipFill>
        <p:spPr>
          <a:xfrm>
            <a:off x="215900" y="1398025"/>
            <a:ext cx="4742274" cy="5015624"/>
          </a:xfrm>
          <a:prstGeom prst="rect">
            <a:avLst/>
          </a:prstGeom>
          <a:noFill/>
          <a:ln cap="flat" cmpd="sng" w="9525">
            <a:solidFill>
              <a:schemeClr val="lt2"/>
            </a:solidFill>
            <a:prstDash val="solid"/>
            <a:round/>
            <a:headEnd len="sm" w="sm" type="none"/>
            <a:tailEnd len="sm" w="sm" type="none"/>
          </a:ln>
        </p:spPr>
      </p:pic>
      <p:sp>
        <p:nvSpPr>
          <p:cNvPr id="390" name="Google Shape;390;p33"/>
          <p:cNvSpPr txBox="1"/>
          <p:nvPr>
            <p:ph type="title"/>
          </p:nvPr>
        </p:nvSpPr>
        <p:spPr>
          <a:xfrm>
            <a:off x="162675" y="57100"/>
            <a:ext cx="4932000" cy="1095900"/>
          </a:xfrm>
          <a:prstGeom prst="rect">
            <a:avLst/>
          </a:prstGeom>
          <a:solidFill>
            <a:srgbClr val="FFFFFF"/>
          </a:solidFill>
          <a:ln cap="flat" cmpd="sng" w="9525">
            <a:solidFill>
              <a:srgbClr val="9E9E9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Using Aeries to send class email w/grade report </a:t>
            </a:r>
            <a:endParaRPr>
              <a:solidFill>
                <a:schemeClr val="dk2"/>
              </a:solidFill>
              <a:latin typeface="Roboto"/>
              <a:ea typeface="Roboto"/>
              <a:cs typeface="Roboto"/>
              <a:sym typeface="Roboto"/>
            </a:endParaRPr>
          </a:p>
        </p:txBody>
      </p:sp>
      <p:sp>
        <p:nvSpPr>
          <p:cNvPr id="391" name="Google Shape;391;p33">
            <a:hlinkClick action="ppaction://hlinksldjump" r:id="rId4"/>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2" name="Google Shape;392;p33">
            <a:hlinkClick action="ppaction://hlinksldjump" r:id="rId5"/>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3" name="Google Shape;393;p33">
            <a:hlinkClick action="ppaction://hlinksldjump" r:id="rId6"/>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4" name="Google Shape;394;p33">
            <a:hlinkClick action="ppaction://hlinksldjump" r:id="rId7"/>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5" name="Google Shape;395;p33">
            <a:hlinkClick action="ppaction://hlinksldjump" r:id="rId8"/>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6" name="Google Shape;396;p33">
            <a:hlinkClick action="ppaction://hlinksldjump" r:id="rId9"/>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7" name="Google Shape;397;p33">
            <a:hlinkClick action="ppaction://hlinksldjump" r:id="rId10"/>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8" name="Google Shape;398;p33">
            <a:hlinkClick action="ppaction://hlinksldjump" r:id="rId11"/>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99" name="Google Shape;399;p33"/>
          <p:cNvSpPr/>
          <p:nvPr/>
        </p:nvSpPr>
        <p:spPr>
          <a:xfrm>
            <a:off x="1751025" y="2553250"/>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8</a:t>
            </a:r>
            <a:endParaRPr sz="1200">
              <a:solidFill>
                <a:srgbClr val="FFFFFF"/>
              </a:solidFill>
              <a:latin typeface="Roboto"/>
              <a:ea typeface="Roboto"/>
              <a:cs typeface="Roboto"/>
              <a:sym typeface="Roboto"/>
            </a:endParaRPr>
          </a:p>
        </p:txBody>
      </p:sp>
      <p:sp>
        <p:nvSpPr>
          <p:cNvPr id="400" name="Google Shape;400;p33"/>
          <p:cNvSpPr/>
          <p:nvPr/>
        </p:nvSpPr>
        <p:spPr>
          <a:xfrm>
            <a:off x="4458800" y="3458925"/>
            <a:ext cx="381300" cy="3051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oboto"/>
                <a:ea typeface="Roboto"/>
                <a:cs typeface="Roboto"/>
                <a:sym typeface="Roboto"/>
              </a:rPr>
              <a:t>9</a:t>
            </a:r>
            <a:endParaRPr sz="1200">
              <a:solidFill>
                <a:srgbClr val="FFFFFF"/>
              </a:solidFill>
              <a:latin typeface="Roboto"/>
              <a:ea typeface="Roboto"/>
              <a:cs typeface="Roboto"/>
              <a:sym typeface="Roboto"/>
            </a:endParaRPr>
          </a:p>
        </p:txBody>
      </p:sp>
      <p:sp>
        <p:nvSpPr>
          <p:cNvPr id="401" name="Google Shape;401;p33"/>
          <p:cNvSpPr/>
          <p:nvPr/>
        </p:nvSpPr>
        <p:spPr>
          <a:xfrm>
            <a:off x="3161875" y="5138125"/>
            <a:ext cx="442200" cy="3540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800">
                <a:solidFill>
                  <a:srgbClr val="FFFFFF"/>
                </a:solidFill>
                <a:latin typeface="Roboto"/>
                <a:ea typeface="Roboto"/>
                <a:cs typeface="Roboto"/>
                <a:sym typeface="Roboto"/>
              </a:rPr>
              <a:t>10</a:t>
            </a:r>
            <a:endParaRPr sz="800">
              <a:solidFill>
                <a:srgbClr val="FFFFFF"/>
              </a:solidFill>
              <a:latin typeface="Roboto"/>
              <a:ea typeface="Roboto"/>
              <a:cs typeface="Roboto"/>
              <a:sym typeface="Roboto"/>
            </a:endParaRPr>
          </a:p>
        </p:txBody>
      </p:sp>
      <p:sp>
        <p:nvSpPr>
          <p:cNvPr id="402" name="Google Shape;402;p33"/>
          <p:cNvSpPr/>
          <p:nvPr/>
        </p:nvSpPr>
        <p:spPr>
          <a:xfrm>
            <a:off x="3429000" y="6135800"/>
            <a:ext cx="442200" cy="354000"/>
          </a:xfrm>
          <a:prstGeom prst="hexagon">
            <a:avLst>
              <a:gd fmla="val 25000" name="adj"/>
              <a:gd fmla="val 115470" name="vf"/>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800">
                <a:solidFill>
                  <a:srgbClr val="FFFFFF"/>
                </a:solidFill>
                <a:latin typeface="Roboto"/>
                <a:ea typeface="Roboto"/>
                <a:cs typeface="Roboto"/>
                <a:sym typeface="Roboto"/>
              </a:rPr>
              <a:t>11</a:t>
            </a:r>
            <a:endParaRPr sz="800">
              <a:solidFill>
                <a:srgbClr val="FFFFFF"/>
              </a:solidFill>
              <a:latin typeface="Roboto"/>
              <a:ea typeface="Roboto"/>
              <a:cs typeface="Roboto"/>
              <a:sym typeface="Roboto"/>
            </a:endParaRPr>
          </a:p>
        </p:txBody>
      </p:sp>
      <p:sp>
        <p:nvSpPr>
          <p:cNvPr id="403" name="Google Shape;403;p33"/>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13</a:t>
            </a:r>
            <a:endParaRPr b="1" sz="1100">
              <a:solidFill>
                <a:srgbClr val="FFFFFF"/>
              </a:solidFill>
              <a:latin typeface="Roboto"/>
              <a:ea typeface="Roboto"/>
              <a:cs typeface="Roboto"/>
              <a:sym typeface="Roboto"/>
            </a:endParaRPr>
          </a:p>
        </p:txBody>
      </p:sp>
      <p:sp>
        <p:nvSpPr>
          <p:cNvPr id="404" name="Google Shape;404;p33"/>
          <p:cNvSpPr txBox="1"/>
          <p:nvPr/>
        </p:nvSpPr>
        <p:spPr>
          <a:xfrm>
            <a:off x="4884500" y="1398025"/>
            <a:ext cx="1476600" cy="5876400"/>
          </a:xfrm>
          <a:prstGeom prst="rect">
            <a:avLst/>
          </a:prstGeom>
          <a:solidFill>
            <a:srgbClr val="FFFFFF"/>
          </a:solidFill>
          <a:ln cap="flat" cmpd="sng" w="9525">
            <a:solidFill>
              <a:srgbClr val="99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Bellota Text"/>
              <a:ea typeface="Bellota Text"/>
              <a:cs typeface="Bellota Text"/>
              <a:sym typeface="Bellota Text"/>
            </a:endParaRPr>
          </a:p>
          <a:p>
            <a:pPr indent="0" lvl="0" marL="0" rtl="0" algn="l">
              <a:spcBef>
                <a:spcPts val="0"/>
              </a:spcBef>
              <a:spcAft>
                <a:spcPts val="0"/>
              </a:spcAft>
              <a:buNone/>
            </a:pPr>
            <a:r>
              <a:rPr b="1" lang="en" sz="1000">
                <a:solidFill>
                  <a:srgbClr val="FFFFFF"/>
                </a:solidFill>
                <a:highlight>
                  <a:schemeClr val="accent6"/>
                </a:highlight>
                <a:latin typeface="Roboto"/>
                <a:ea typeface="Roboto"/>
                <a:cs typeface="Roboto"/>
                <a:sym typeface="Roboto"/>
              </a:rPr>
              <a:t> </a:t>
            </a:r>
            <a:r>
              <a:rPr b="1" lang="en" sz="1000">
                <a:solidFill>
                  <a:srgbClr val="FFFFFF"/>
                </a:solidFill>
                <a:highlight>
                  <a:schemeClr val="accent6"/>
                </a:highlight>
                <a:latin typeface="Roboto"/>
                <a:ea typeface="Roboto"/>
                <a:cs typeface="Roboto"/>
                <a:sym typeface="Roboto"/>
              </a:rPr>
              <a:t>8.</a:t>
            </a:r>
            <a:r>
              <a:rPr lang="en" sz="1000">
                <a:latin typeface="Roboto"/>
                <a:ea typeface="Roboto"/>
                <a:cs typeface="Roboto"/>
                <a:sym typeface="Roboto"/>
              </a:rPr>
              <a:t> Click and open the blue </a:t>
            </a:r>
            <a:r>
              <a:rPr b="1" lang="en" sz="1000">
                <a:solidFill>
                  <a:schemeClr val="accent6"/>
                </a:solidFill>
                <a:latin typeface="Roboto"/>
                <a:ea typeface="Roboto"/>
                <a:cs typeface="Roboto"/>
                <a:sym typeface="Roboto"/>
              </a:rPr>
              <a:t>OPTIONS </a:t>
            </a:r>
            <a:r>
              <a:rPr lang="en" sz="1000">
                <a:latin typeface="Roboto"/>
                <a:ea typeface="Roboto"/>
                <a:cs typeface="Roboto"/>
                <a:sym typeface="Roboto"/>
              </a:rPr>
              <a:t>tab. </a:t>
            </a:r>
            <a:endParaRPr b="1" sz="1000">
              <a:solidFill>
                <a:schemeClr val="accent6"/>
              </a:solidFill>
              <a:latin typeface="Roboto"/>
              <a:ea typeface="Roboto"/>
              <a:cs typeface="Roboto"/>
              <a:sym typeface="Roboto"/>
            </a:endParaRPr>
          </a:p>
          <a:p>
            <a:pPr indent="0" lvl="0" marL="0" rtl="0" algn="l">
              <a:spcBef>
                <a:spcPts val="0"/>
              </a:spcBef>
              <a:spcAft>
                <a:spcPts val="0"/>
              </a:spcAft>
              <a:buNone/>
            </a:pPr>
            <a:r>
              <a:t/>
            </a:r>
            <a:endParaRPr b="1" sz="1000">
              <a:solidFill>
                <a:schemeClr val="accent6"/>
              </a:solidFill>
              <a:latin typeface="Roboto"/>
              <a:ea typeface="Roboto"/>
              <a:cs typeface="Roboto"/>
              <a:sym typeface="Roboto"/>
            </a:endParaRPr>
          </a:p>
          <a:p>
            <a:pPr indent="0" lvl="0" marL="0" rtl="0" algn="l">
              <a:spcBef>
                <a:spcPts val="0"/>
              </a:spcBef>
              <a:spcAft>
                <a:spcPts val="0"/>
              </a:spcAft>
              <a:buNone/>
            </a:pPr>
            <a:r>
              <a:t/>
            </a:r>
            <a:endParaRPr b="1" sz="1000">
              <a:solidFill>
                <a:schemeClr val="accent6"/>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highlight>
                  <a:schemeClr val="accent6"/>
                </a:highlight>
                <a:latin typeface="Roboto"/>
                <a:ea typeface="Roboto"/>
                <a:cs typeface="Roboto"/>
                <a:sym typeface="Roboto"/>
              </a:rPr>
              <a:t> </a:t>
            </a:r>
            <a:r>
              <a:rPr b="1" lang="en" sz="1000">
                <a:solidFill>
                  <a:srgbClr val="FFFFFF"/>
                </a:solidFill>
                <a:highlight>
                  <a:schemeClr val="accent6"/>
                </a:highlight>
                <a:latin typeface="Roboto"/>
                <a:ea typeface="Roboto"/>
                <a:cs typeface="Roboto"/>
                <a:sym typeface="Roboto"/>
              </a:rPr>
              <a:t>9.</a:t>
            </a:r>
            <a:r>
              <a:rPr b="1" lang="en" sz="1000">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You may add a note to the report that helps to clarify or provide more details about the grade report.</a:t>
            </a:r>
            <a:endParaRPr b="1" sz="1000">
              <a:solidFill>
                <a:schemeClr val="accent6"/>
              </a:solidFill>
              <a:latin typeface="Roboto"/>
              <a:ea typeface="Roboto"/>
              <a:cs typeface="Roboto"/>
              <a:sym typeface="Roboto"/>
            </a:endParaRPr>
          </a:p>
          <a:p>
            <a:pPr indent="0" lvl="0" marL="0" rtl="0" algn="l">
              <a:spcBef>
                <a:spcPts val="0"/>
              </a:spcBef>
              <a:spcAft>
                <a:spcPts val="0"/>
              </a:spcAft>
              <a:buNone/>
            </a:pPr>
            <a:r>
              <a:t/>
            </a:r>
            <a:endParaRPr sz="1000">
              <a:solidFill>
                <a:schemeClr val="dk1"/>
              </a:solidFill>
              <a:latin typeface="Roboto"/>
              <a:ea typeface="Roboto"/>
              <a:cs typeface="Roboto"/>
              <a:sym typeface="Roboto"/>
            </a:endParaRPr>
          </a:p>
          <a:p>
            <a:pPr indent="0" lvl="0" marL="0" rtl="0" algn="l">
              <a:spcBef>
                <a:spcPts val="0"/>
              </a:spcBef>
              <a:spcAft>
                <a:spcPts val="0"/>
              </a:spcAft>
              <a:buNone/>
            </a:pPr>
            <a:r>
              <a:rPr lang="en" sz="1000">
                <a:solidFill>
                  <a:schemeClr val="dk1"/>
                </a:solidFill>
                <a:latin typeface="Roboto"/>
                <a:ea typeface="Roboto"/>
                <a:cs typeface="Roboto"/>
                <a:sym typeface="Roboto"/>
              </a:rPr>
              <a:t>The email box will open and you can configure your email as desired. </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sz="1000">
              <a:solidFill>
                <a:schemeClr val="dk1"/>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highlight>
                  <a:schemeClr val="accent6"/>
                </a:highlight>
                <a:latin typeface="Roboto"/>
                <a:ea typeface="Roboto"/>
                <a:cs typeface="Roboto"/>
                <a:sym typeface="Roboto"/>
              </a:rPr>
              <a:t>10.</a:t>
            </a:r>
            <a:r>
              <a:rPr lang="en" sz="1000">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Select</a:t>
            </a:r>
            <a:r>
              <a:rPr lang="en" sz="1000">
                <a:solidFill>
                  <a:schemeClr val="dk1"/>
                </a:solidFill>
                <a:latin typeface="Roboto"/>
                <a:ea typeface="Roboto"/>
                <a:cs typeface="Roboto"/>
                <a:sym typeface="Roboto"/>
              </a:rPr>
              <a:t> options as you so desire. </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sz="1000">
              <a:solidFill>
                <a:schemeClr val="dk1"/>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highlight>
                  <a:schemeClr val="accent6"/>
                </a:highlight>
                <a:latin typeface="Roboto"/>
                <a:ea typeface="Roboto"/>
                <a:cs typeface="Roboto"/>
                <a:sym typeface="Roboto"/>
              </a:rPr>
              <a:t>11. </a:t>
            </a:r>
            <a:r>
              <a:rPr lang="en" sz="1000">
                <a:solidFill>
                  <a:schemeClr val="dk1"/>
                </a:solidFill>
                <a:latin typeface="Roboto"/>
                <a:ea typeface="Roboto"/>
                <a:cs typeface="Roboto"/>
                <a:sym typeface="Roboto"/>
              </a:rPr>
              <a:t>Click</a:t>
            </a:r>
            <a:r>
              <a:rPr lang="en" sz="1000">
                <a:solidFill>
                  <a:schemeClr val="dk1"/>
                </a:solidFill>
                <a:latin typeface="Roboto"/>
                <a:ea typeface="Roboto"/>
                <a:cs typeface="Roboto"/>
                <a:sym typeface="Roboto"/>
              </a:rPr>
              <a:t> EMAIL TO PARENTS to send reports.</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b="1" sz="1000">
              <a:solidFill>
                <a:schemeClr val="accent6"/>
              </a:solidFill>
              <a:latin typeface="Roboto"/>
              <a:ea typeface="Roboto"/>
              <a:cs typeface="Roboto"/>
              <a:sym typeface="Roboto"/>
            </a:endParaRPr>
          </a:p>
          <a:p>
            <a:pPr indent="0" lvl="0" marL="0" rtl="0" algn="l">
              <a:spcBef>
                <a:spcPts val="0"/>
              </a:spcBef>
              <a:spcAft>
                <a:spcPts val="0"/>
              </a:spcAft>
              <a:buNone/>
            </a:pPr>
            <a:r>
              <a:t/>
            </a:r>
            <a:endParaRPr b="1" sz="1000">
              <a:solidFill>
                <a:schemeClr val="accent6"/>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4"/>
          <p:cNvSpPr txBox="1"/>
          <p:nvPr>
            <p:ph type="title"/>
          </p:nvPr>
        </p:nvSpPr>
        <p:spPr>
          <a:xfrm>
            <a:off x="1004350" y="1564675"/>
            <a:ext cx="4668600" cy="15678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Parent Square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Resources</a:t>
            </a:r>
            <a:endParaRPr>
              <a:latin typeface="Roboto"/>
              <a:ea typeface="Roboto"/>
              <a:cs typeface="Roboto"/>
              <a:sym typeface="Roboto"/>
            </a:endParaRPr>
          </a:p>
        </p:txBody>
      </p:sp>
      <p:sp>
        <p:nvSpPr>
          <p:cNvPr id="410" name="Google Shape;410;p34">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1" name="Google Shape;411;p34">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2" name="Google Shape;412;p34">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3" name="Google Shape;413;p34">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4" name="Google Shape;414;p34">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5" name="Google Shape;415;p34">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6" name="Google Shape;416;p34">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17" name="Google Shape;417;p34">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418" name="Google Shape;418;p34">
            <a:hlinkClick r:id="rId11"/>
          </p:cNvPr>
          <p:cNvPicPr preferRelativeResize="0"/>
          <p:nvPr/>
        </p:nvPicPr>
        <p:blipFill>
          <a:blip r:embed="rId12">
            <a:alphaModFix/>
          </a:blip>
          <a:stretch>
            <a:fillRect/>
          </a:stretch>
        </p:blipFill>
        <p:spPr>
          <a:xfrm>
            <a:off x="1291675" y="3323800"/>
            <a:ext cx="3964476" cy="297335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pic>
        <p:nvPicPr>
          <p:cNvPr id="419" name="Google Shape;419;p34"/>
          <p:cNvPicPr preferRelativeResize="0"/>
          <p:nvPr/>
        </p:nvPicPr>
        <p:blipFill>
          <a:blip r:embed="rId13">
            <a:alphaModFix/>
          </a:blip>
          <a:stretch>
            <a:fillRect/>
          </a:stretch>
        </p:blipFill>
        <p:spPr>
          <a:xfrm>
            <a:off x="1254588" y="6488475"/>
            <a:ext cx="4038649" cy="1856675"/>
          </a:xfrm>
          <a:prstGeom prst="rect">
            <a:avLst/>
          </a:prstGeom>
          <a:noFill/>
          <a:ln cap="flat" cmpd="sng" w="19050">
            <a:solidFill>
              <a:srgbClr val="666666"/>
            </a:solidFill>
            <a:prstDash val="solid"/>
            <a:round/>
            <a:headEnd len="sm" w="sm" type="none"/>
            <a:tailEnd len="sm" w="sm" type="none"/>
          </a:ln>
          <a:effectLst>
            <a:outerShdw blurRad="57150" rotWithShape="0" algn="bl" dir="5400000" dist="19050">
              <a:srgbClr val="000000">
                <a:alpha val="50000"/>
              </a:srgbClr>
            </a:outerShdw>
          </a:effectLst>
        </p:spPr>
      </p:pic>
      <p:sp>
        <p:nvSpPr>
          <p:cNvPr id="420" name="Google Shape;420;p34"/>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14</a:t>
            </a:r>
            <a:endParaRPr b="1" sz="110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5"/>
          <p:cNvSpPr txBox="1"/>
          <p:nvPr>
            <p:ph type="title"/>
          </p:nvPr>
        </p:nvSpPr>
        <p:spPr>
          <a:xfrm>
            <a:off x="162675" y="77700"/>
            <a:ext cx="6119100" cy="1018200"/>
          </a:xfrm>
          <a:prstGeom prst="rect">
            <a:avLst/>
          </a:prstGeom>
          <a:solidFill>
            <a:srgbClr val="F3F3F3"/>
          </a:solidFill>
          <a:ln cap="flat" cmpd="sng" w="9525">
            <a:solidFill>
              <a:srgbClr val="B7B7B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Roboto"/>
                <a:ea typeface="Roboto"/>
                <a:cs typeface="Roboto"/>
                <a:sym typeface="Roboto"/>
              </a:rPr>
              <a:t>Communicating Home is so much easier with Parent Square!</a:t>
            </a:r>
            <a:endParaRPr>
              <a:solidFill>
                <a:schemeClr val="accent3"/>
              </a:solidFill>
              <a:latin typeface="Roboto"/>
              <a:ea typeface="Roboto"/>
              <a:cs typeface="Roboto"/>
              <a:sym typeface="Roboto"/>
            </a:endParaRPr>
          </a:p>
        </p:txBody>
      </p:sp>
      <p:sp>
        <p:nvSpPr>
          <p:cNvPr id="426" name="Google Shape;426;p35">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27" name="Google Shape;427;p35">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28" name="Google Shape;428;p35">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29" name="Google Shape;429;p35">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30" name="Google Shape;430;p35">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31" name="Google Shape;431;p35">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32" name="Google Shape;432;p35">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33" name="Google Shape;433;p35">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434" name="Google Shape;434;p35">
            <a:hlinkClick r:id="rId11"/>
          </p:cNvPr>
          <p:cNvPicPr preferRelativeResize="0"/>
          <p:nvPr/>
        </p:nvPicPr>
        <p:blipFill>
          <a:blip r:embed="rId12">
            <a:alphaModFix/>
          </a:blip>
          <a:stretch>
            <a:fillRect/>
          </a:stretch>
        </p:blipFill>
        <p:spPr>
          <a:xfrm>
            <a:off x="3206149" y="1232550"/>
            <a:ext cx="3136888" cy="1762867"/>
          </a:xfrm>
          <a:prstGeom prst="rect">
            <a:avLst/>
          </a:prstGeom>
          <a:noFill/>
          <a:ln cap="flat" cmpd="sng" w="9525">
            <a:solidFill>
              <a:schemeClr val="accent3"/>
            </a:solidFill>
            <a:prstDash val="solid"/>
            <a:round/>
            <a:headEnd len="sm" w="sm" type="none"/>
            <a:tailEnd len="sm" w="sm" type="none"/>
          </a:ln>
        </p:spPr>
      </p:pic>
      <p:sp>
        <p:nvSpPr>
          <p:cNvPr id="435" name="Google Shape;435;p35"/>
          <p:cNvSpPr txBox="1"/>
          <p:nvPr/>
        </p:nvSpPr>
        <p:spPr>
          <a:xfrm>
            <a:off x="178775" y="1232550"/>
            <a:ext cx="2966100" cy="6934200"/>
          </a:xfrm>
          <a:prstGeom prst="rect">
            <a:avLst/>
          </a:prstGeom>
          <a:solidFill>
            <a:srgbClr val="FFFFFF"/>
          </a:solidFill>
          <a:ln cap="flat" cmpd="sng" w="9525">
            <a:solidFill>
              <a:srgbClr val="618025"/>
            </a:solidFill>
            <a:prstDash val="solid"/>
            <a:round/>
            <a:headEnd len="sm" w="sm" type="none"/>
            <a:tailEnd len="sm" w="sm" type="none"/>
          </a:ln>
        </p:spPr>
        <p:txBody>
          <a:bodyPr anchorCtr="0" anchor="t" bIns="91425" lIns="91425" spcFirstLastPara="1" rIns="91425" wrap="square" tIns="91425">
            <a:spAutoFit/>
          </a:bodyPr>
          <a:lstStyle/>
          <a:p>
            <a:pPr indent="0" lvl="0" marL="139700" marR="139700" rtl="0" algn="l">
              <a:lnSpc>
                <a:spcPct val="115000"/>
              </a:lnSpc>
              <a:spcBef>
                <a:spcPts val="1100"/>
              </a:spcBef>
              <a:spcAft>
                <a:spcPts val="0"/>
              </a:spcAft>
              <a:buNone/>
            </a:pPr>
            <a:r>
              <a:rPr b="1" lang="en" sz="1200">
                <a:solidFill>
                  <a:srgbClr val="618025"/>
                </a:solidFill>
                <a:latin typeface="Roboto"/>
                <a:ea typeface="Roboto"/>
                <a:cs typeface="Roboto"/>
                <a:sym typeface="Roboto"/>
              </a:rPr>
              <a:t>Getting Started Playlist</a:t>
            </a:r>
            <a:endParaRPr b="1" sz="1200">
              <a:solidFill>
                <a:srgbClr val="618025"/>
              </a:solidFill>
              <a:latin typeface="Roboto"/>
              <a:ea typeface="Roboto"/>
              <a:cs typeface="Roboto"/>
              <a:sym typeface="Roboto"/>
            </a:endParaRPr>
          </a:p>
          <a:p>
            <a:pPr indent="-304800" lvl="0" marL="647700" rtl="0" algn="l">
              <a:lnSpc>
                <a:spcPct val="115000"/>
              </a:lnSpc>
              <a:spcBef>
                <a:spcPts val="150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3">
                  <a:extLst>
                    <a:ext uri="{A12FA001-AC4F-418D-AE19-62706E023703}">
                      <ahyp:hlinkClr val="tx"/>
                    </a:ext>
                  </a:extLst>
                </a:hlinkClick>
              </a:rPr>
              <a:t>Watch the Teacher Video - Navigation Basics</a:t>
            </a:r>
            <a:r>
              <a:rPr b="1" lang="en" sz="1200">
                <a:solidFill>
                  <a:srgbClr val="618025"/>
                </a:solidFill>
                <a:latin typeface="Roboto"/>
                <a:ea typeface="Roboto"/>
                <a:cs typeface="Roboto"/>
                <a:sym typeface="Roboto"/>
              </a:rPr>
              <a:t> </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4">
                  <a:extLst>
                    <a:ext uri="{A12FA001-AC4F-418D-AE19-62706E023703}">
                      <ahyp:hlinkClr val="tx"/>
                    </a:ext>
                  </a:extLst>
                </a:hlinkClick>
              </a:rPr>
              <a:t>Assign a Co-Teacher, Room Parent or Assistant</a:t>
            </a:r>
            <a:r>
              <a:rPr b="1" lang="en" sz="1200">
                <a:solidFill>
                  <a:srgbClr val="618025"/>
                </a:solidFill>
                <a:latin typeface="Roboto"/>
                <a:ea typeface="Roboto"/>
                <a:cs typeface="Roboto"/>
                <a:sym typeface="Roboto"/>
              </a:rPr>
              <a:t> to your class</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5">
                  <a:extLst>
                    <a:ext uri="{A12FA001-AC4F-418D-AE19-62706E023703}">
                      <ahyp:hlinkClr val="tx"/>
                    </a:ext>
                  </a:extLst>
                </a:hlinkClick>
              </a:rPr>
              <a:t>Send a welcome message post</a:t>
            </a:r>
            <a:r>
              <a:rPr b="1" lang="en" sz="1200">
                <a:solidFill>
                  <a:srgbClr val="618025"/>
                </a:solidFill>
                <a:latin typeface="Roboto"/>
                <a:ea typeface="Roboto"/>
                <a:cs typeface="Roboto"/>
                <a:sym typeface="Roboto"/>
              </a:rPr>
              <a:t> (See </a:t>
            </a:r>
            <a:r>
              <a:rPr b="1" lang="en" sz="1200">
                <a:solidFill>
                  <a:srgbClr val="618025"/>
                </a:solidFill>
                <a:latin typeface="Roboto"/>
                <a:ea typeface="Roboto"/>
                <a:cs typeface="Roboto"/>
                <a:sym typeface="Roboto"/>
              </a:rPr>
              <a:t>below</a:t>
            </a:r>
            <a:r>
              <a:rPr b="1" lang="en" sz="1200">
                <a:solidFill>
                  <a:srgbClr val="618025"/>
                </a:solidFill>
                <a:latin typeface="Roboto"/>
                <a:ea typeface="Roboto"/>
                <a:cs typeface="Roboto"/>
                <a:sym typeface="Roboto"/>
              </a:rPr>
              <a:t> for NEW! Studio Editor)</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6">
                  <a:extLst>
                    <a:ext uri="{A12FA001-AC4F-418D-AE19-62706E023703}">
                      <ahyp:hlinkClr val="tx"/>
                    </a:ext>
                  </a:extLst>
                </a:hlinkClick>
              </a:rPr>
              <a:t>Add events to your class calendar</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7">
                  <a:extLst>
                    <a:ext uri="{A12FA001-AC4F-418D-AE19-62706E023703}">
                      <ahyp:hlinkClr val="tx"/>
                    </a:ext>
                  </a:extLst>
                </a:hlinkClick>
              </a:rPr>
              <a:t>Send a private message to a parent</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8">
                  <a:extLst>
                    <a:ext uri="{A12FA001-AC4F-418D-AE19-62706E023703}">
                      <ahyp:hlinkClr val="tx"/>
                    </a:ext>
                  </a:extLst>
                </a:hlinkClick>
              </a:rPr>
              <a:t>Post a class photo to ParentSquare</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19">
                  <a:extLst>
                    <a:ext uri="{A12FA001-AC4F-418D-AE19-62706E023703}">
                      <ahyp:hlinkClr val="tx"/>
                    </a:ext>
                  </a:extLst>
                </a:hlinkClick>
              </a:rPr>
              <a:t>Upload forms and flyers to ParentSquare</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0">
                  <a:extLst>
                    <a:ext uri="{A12FA001-AC4F-418D-AE19-62706E023703}">
                      <ahyp:hlinkClr val="tx"/>
                    </a:ext>
                  </a:extLst>
                </a:hlinkClick>
              </a:rPr>
              <a:t>Create a form or permission slip</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1">
                  <a:extLst>
                    <a:ext uri="{A12FA001-AC4F-418D-AE19-62706E023703}">
                      <ahyp:hlinkClr val="tx"/>
                    </a:ext>
                  </a:extLst>
                </a:hlinkClick>
              </a:rPr>
              <a:t>Create parent-teacher appointment sign-up</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2">
                  <a:extLst>
                    <a:ext uri="{A12FA001-AC4F-418D-AE19-62706E023703}">
                      <ahyp:hlinkClr val="tx"/>
                    </a:ext>
                  </a:extLst>
                </a:hlinkClick>
              </a:rPr>
              <a:t>Create a classroom wishlist</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3">
                  <a:extLst>
                    <a:ext uri="{A12FA001-AC4F-418D-AE19-62706E023703}">
                      <ahyp:hlinkClr val="tx"/>
                    </a:ext>
                  </a:extLst>
                </a:hlinkClick>
              </a:rPr>
              <a:t>Create a volunteer sign-up post</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4">
                  <a:extLst>
                    <a:ext uri="{A12FA001-AC4F-418D-AE19-62706E023703}">
                      <ahyp:hlinkClr val="tx"/>
                    </a:ext>
                  </a:extLst>
                </a:hlinkClick>
              </a:rPr>
              <a:t>Access your class directory</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5">
                  <a:extLst>
                    <a:ext uri="{A12FA001-AC4F-418D-AE19-62706E023703}">
                      <ahyp:hlinkClr val="tx"/>
                    </a:ext>
                  </a:extLst>
                </a:hlinkClick>
              </a:rPr>
              <a:t>Create an after-school group in ParentSquare</a:t>
            </a:r>
            <a:endParaRPr b="1" sz="1200">
              <a:solidFill>
                <a:srgbClr val="618025"/>
              </a:solidFill>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6">
                  <a:extLst>
                    <a:ext uri="{A12FA001-AC4F-418D-AE19-62706E023703}">
                      <ahyp:hlinkClr val="tx"/>
                    </a:ext>
                  </a:extLst>
                </a:hlinkClick>
              </a:rPr>
              <a:t>Download the mobile app</a:t>
            </a:r>
            <a:endParaRPr b="1" sz="1200">
              <a:latin typeface="Roboto"/>
              <a:ea typeface="Roboto"/>
              <a:cs typeface="Roboto"/>
              <a:sym typeface="Roboto"/>
            </a:endParaRPr>
          </a:p>
          <a:p>
            <a:pPr indent="-304800" lvl="0" marL="647700" rtl="0" algn="l">
              <a:lnSpc>
                <a:spcPct val="115000"/>
              </a:lnSpc>
              <a:spcBef>
                <a:spcPts val="0"/>
              </a:spcBef>
              <a:spcAft>
                <a:spcPts val="0"/>
              </a:spcAft>
              <a:buClr>
                <a:srgbClr val="618025"/>
              </a:buClr>
              <a:buSzPts val="1200"/>
              <a:buFont typeface="Roboto"/>
              <a:buAutoNum type="arabicPeriod"/>
            </a:pPr>
            <a:r>
              <a:rPr b="1" lang="en" sz="1200">
                <a:solidFill>
                  <a:srgbClr val="618025"/>
                </a:solidFill>
                <a:uFill>
                  <a:noFill/>
                </a:uFill>
                <a:latin typeface="Roboto"/>
                <a:ea typeface="Roboto"/>
                <a:cs typeface="Roboto"/>
                <a:sym typeface="Roboto"/>
                <a:hlinkClick r:id="rId27">
                  <a:extLst>
                    <a:ext uri="{A12FA001-AC4F-418D-AE19-62706E023703}">
                      <ahyp:hlinkClr val="tx"/>
                    </a:ext>
                  </a:extLst>
                </a:hlinkClick>
              </a:rPr>
              <a:t>Account Settings: Notifications, Language, Photo, Setting Office Hours</a:t>
            </a:r>
            <a:endParaRPr b="1" sz="1200">
              <a:solidFill>
                <a:srgbClr val="618025"/>
              </a:solidFill>
              <a:latin typeface="Roboto"/>
              <a:ea typeface="Roboto"/>
              <a:cs typeface="Roboto"/>
              <a:sym typeface="Roboto"/>
            </a:endParaRPr>
          </a:p>
        </p:txBody>
      </p:sp>
      <p:pic>
        <p:nvPicPr>
          <p:cNvPr id="436" name="Google Shape;436;p35"/>
          <p:cNvPicPr preferRelativeResize="0"/>
          <p:nvPr/>
        </p:nvPicPr>
        <p:blipFill rotWithShape="1">
          <a:blip r:embed="rId28">
            <a:alphaModFix/>
          </a:blip>
          <a:srcRect b="36167" l="55683" r="0" t="0"/>
          <a:stretch/>
        </p:blipFill>
        <p:spPr>
          <a:xfrm>
            <a:off x="3266800" y="3787463"/>
            <a:ext cx="3136876" cy="2212417"/>
          </a:xfrm>
          <a:prstGeom prst="rect">
            <a:avLst/>
          </a:prstGeom>
          <a:noFill/>
          <a:ln cap="flat" cmpd="sng" w="9525">
            <a:solidFill>
              <a:schemeClr val="accent3"/>
            </a:solidFill>
            <a:prstDash val="solid"/>
            <a:round/>
            <a:headEnd len="sm" w="sm" type="none"/>
            <a:tailEnd len="sm" w="sm" type="none"/>
          </a:ln>
        </p:spPr>
      </p:pic>
      <p:sp>
        <p:nvSpPr>
          <p:cNvPr id="437" name="Google Shape;437;p35"/>
          <p:cNvSpPr/>
          <p:nvPr/>
        </p:nvSpPr>
        <p:spPr>
          <a:xfrm>
            <a:off x="5368225" y="3787475"/>
            <a:ext cx="564600" cy="633600"/>
          </a:xfrm>
          <a:prstGeom prst="rect">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38" name="Google Shape;438;p35"/>
          <p:cNvSpPr/>
          <p:nvPr/>
        </p:nvSpPr>
        <p:spPr>
          <a:xfrm>
            <a:off x="3266850" y="6158525"/>
            <a:ext cx="3136800" cy="2008200"/>
          </a:xfrm>
          <a:prstGeom prst="rect">
            <a:avLst/>
          </a:prstGeom>
          <a:solidFill>
            <a:srgbClr val="FFFFF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8761D"/>
                </a:solidFill>
                <a:latin typeface="Roboto"/>
                <a:ea typeface="Roboto"/>
                <a:cs typeface="Roboto"/>
                <a:sym typeface="Roboto"/>
              </a:rPr>
              <a:t>New Studio Editor is here!</a:t>
            </a:r>
            <a:endParaRPr b="1" sz="1200">
              <a:solidFill>
                <a:srgbClr val="38761D"/>
              </a:solidFill>
              <a:latin typeface="Roboto"/>
              <a:ea typeface="Roboto"/>
              <a:cs typeface="Roboto"/>
              <a:sym typeface="Roboto"/>
            </a:endParaRPr>
          </a:p>
          <a:p>
            <a:pPr indent="0" lvl="0" marL="0" rtl="0" algn="ctr">
              <a:spcBef>
                <a:spcPts val="0"/>
              </a:spcBef>
              <a:spcAft>
                <a:spcPts val="0"/>
              </a:spcAft>
              <a:buNone/>
            </a:pPr>
            <a:r>
              <a:t/>
            </a:r>
            <a:endParaRPr b="1" sz="1200" u="sng">
              <a:solidFill>
                <a:srgbClr val="666666"/>
              </a:solidFill>
              <a:latin typeface="Roboto"/>
              <a:ea typeface="Roboto"/>
              <a:cs typeface="Roboto"/>
              <a:sym typeface="Roboto"/>
            </a:endParaRPr>
          </a:p>
          <a:p>
            <a:pPr indent="-304800" lvl="0" marL="457200" rtl="0" algn="l">
              <a:spcBef>
                <a:spcPts val="0"/>
              </a:spcBef>
              <a:spcAft>
                <a:spcPts val="0"/>
              </a:spcAft>
              <a:buClr>
                <a:srgbClr val="38761D"/>
              </a:buClr>
              <a:buSzPts val="1200"/>
              <a:buFont typeface="Roboto"/>
              <a:buAutoNum type="arabicPeriod"/>
            </a:pPr>
            <a:r>
              <a:rPr b="1" lang="en" sz="1200">
                <a:solidFill>
                  <a:srgbClr val="38761D"/>
                </a:solidFill>
                <a:uFill>
                  <a:noFill/>
                </a:uFill>
                <a:latin typeface="Roboto"/>
                <a:ea typeface="Roboto"/>
                <a:cs typeface="Roboto"/>
                <a:sym typeface="Roboto"/>
                <a:hlinkClick r:id="rId29">
                  <a:extLst>
                    <a:ext uri="{A12FA001-AC4F-418D-AE19-62706E023703}">
                      <ahyp:hlinkClr val="tx"/>
                    </a:ext>
                  </a:extLst>
                </a:hlinkClick>
              </a:rPr>
              <a:t>Studio Editor Overview Video</a:t>
            </a:r>
            <a:endParaRPr b="1" sz="1200">
              <a:solidFill>
                <a:srgbClr val="38761D"/>
              </a:solidFill>
              <a:latin typeface="Roboto"/>
              <a:ea typeface="Roboto"/>
              <a:cs typeface="Roboto"/>
              <a:sym typeface="Roboto"/>
            </a:endParaRPr>
          </a:p>
          <a:p>
            <a:pPr indent="-304800" lvl="0" marL="457200" rtl="0" algn="l">
              <a:spcBef>
                <a:spcPts val="0"/>
              </a:spcBef>
              <a:spcAft>
                <a:spcPts val="0"/>
              </a:spcAft>
              <a:buClr>
                <a:srgbClr val="38761D"/>
              </a:buClr>
              <a:buSzPts val="1200"/>
              <a:buFont typeface="Roboto"/>
              <a:buAutoNum type="arabicPeriod"/>
            </a:pPr>
            <a:r>
              <a:rPr b="1" lang="en" sz="1200">
                <a:solidFill>
                  <a:srgbClr val="38761D"/>
                </a:solidFill>
                <a:uFill>
                  <a:noFill/>
                </a:uFill>
                <a:latin typeface="Roboto"/>
                <a:ea typeface="Roboto"/>
                <a:cs typeface="Roboto"/>
                <a:sym typeface="Roboto"/>
                <a:hlinkClick r:id="rId30">
                  <a:extLst>
                    <a:ext uri="{A12FA001-AC4F-418D-AE19-62706E023703}">
                      <ahyp:hlinkClr val="tx"/>
                    </a:ext>
                  </a:extLst>
                </a:hlinkClick>
              </a:rPr>
              <a:t>Creating a Newsletter or post</a:t>
            </a:r>
            <a:endParaRPr b="1" sz="1200">
              <a:solidFill>
                <a:srgbClr val="38761D"/>
              </a:solidFill>
              <a:latin typeface="Roboto"/>
              <a:ea typeface="Roboto"/>
              <a:cs typeface="Roboto"/>
              <a:sym typeface="Roboto"/>
            </a:endParaRPr>
          </a:p>
          <a:p>
            <a:pPr indent="-304800" lvl="0" marL="457200" rtl="0" algn="l">
              <a:spcBef>
                <a:spcPts val="0"/>
              </a:spcBef>
              <a:spcAft>
                <a:spcPts val="0"/>
              </a:spcAft>
              <a:buClr>
                <a:srgbClr val="38761D"/>
              </a:buClr>
              <a:buSzPts val="1200"/>
              <a:buFont typeface="Roboto"/>
              <a:buAutoNum type="arabicPeriod"/>
            </a:pPr>
            <a:r>
              <a:rPr b="1" lang="en" sz="1200">
                <a:solidFill>
                  <a:srgbClr val="38761D"/>
                </a:solidFill>
                <a:uFill>
                  <a:noFill/>
                </a:uFill>
                <a:latin typeface="Roboto"/>
                <a:ea typeface="Roboto"/>
                <a:cs typeface="Roboto"/>
                <a:sym typeface="Roboto"/>
                <a:hlinkClick r:id="rId31">
                  <a:extLst>
                    <a:ext uri="{A12FA001-AC4F-418D-AE19-62706E023703}">
                      <ahyp:hlinkClr val="tx"/>
                    </a:ext>
                  </a:extLst>
                </a:hlinkClick>
              </a:rPr>
              <a:t>More about Content Blocks</a:t>
            </a:r>
            <a:endParaRPr b="1" sz="1200">
              <a:solidFill>
                <a:srgbClr val="38761D"/>
              </a:solidFill>
              <a:latin typeface="Roboto"/>
              <a:ea typeface="Roboto"/>
              <a:cs typeface="Roboto"/>
              <a:sym typeface="Roboto"/>
            </a:endParaRPr>
          </a:p>
          <a:p>
            <a:pPr indent="-304800" lvl="0" marL="457200" rtl="0" algn="l">
              <a:spcBef>
                <a:spcPts val="0"/>
              </a:spcBef>
              <a:spcAft>
                <a:spcPts val="0"/>
              </a:spcAft>
              <a:buClr>
                <a:srgbClr val="38761D"/>
              </a:buClr>
              <a:buSzPts val="1200"/>
              <a:buFont typeface="Roboto"/>
              <a:buAutoNum type="arabicPeriod"/>
            </a:pPr>
            <a:r>
              <a:rPr b="1" lang="en" sz="1200">
                <a:solidFill>
                  <a:srgbClr val="38761D"/>
                </a:solidFill>
                <a:uFill>
                  <a:noFill/>
                </a:uFill>
                <a:latin typeface="Roboto"/>
                <a:ea typeface="Roboto"/>
                <a:cs typeface="Roboto"/>
                <a:sym typeface="Roboto"/>
                <a:hlinkClick r:id="rId32">
                  <a:extLst>
                    <a:ext uri="{A12FA001-AC4F-418D-AE19-62706E023703}">
                      <ahyp:hlinkClr val="tx"/>
                    </a:ext>
                  </a:extLst>
                </a:hlinkClick>
              </a:rPr>
              <a:t>Studio Editor FAQ</a:t>
            </a:r>
            <a:endParaRPr b="1" sz="1200">
              <a:solidFill>
                <a:srgbClr val="38761D"/>
              </a:solidFill>
              <a:latin typeface="Roboto"/>
              <a:ea typeface="Roboto"/>
              <a:cs typeface="Roboto"/>
              <a:sym typeface="Roboto"/>
            </a:endParaRPr>
          </a:p>
        </p:txBody>
      </p:sp>
      <p:sp>
        <p:nvSpPr>
          <p:cNvPr id="439" name="Google Shape;439;p35"/>
          <p:cNvSpPr txBox="1"/>
          <p:nvPr/>
        </p:nvSpPr>
        <p:spPr>
          <a:xfrm>
            <a:off x="3206150" y="3068200"/>
            <a:ext cx="313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6AA84F"/>
                </a:solidFill>
                <a:latin typeface="Montserrat"/>
                <a:ea typeface="Montserrat"/>
                <a:cs typeface="Montserrat"/>
                <a:sym typeface="Montserrat"/>
              </a:rPr>
              <a:t>Getting Started Basics Video (with chapters)</a:t>
            </a:r>
            <a:endParaRPr b="1" sz="1500">
              <a:solidFill>
                <a:srgbClr val="6AA84F"/>
              </a:solidFill>
              <a:latin typeface="Montserrat"/>
              <a:ea typeface="Montserrat"/>
              <a:cs typeface="Montserrat"/>
              <a:sym typeface="Montserrat"/>
            </a:endParaRPr>
          </a:p>
        </p:txBody>
      </p:sp>
      <p:sp>
        <p:nvSpPr>
          <p:cNvPr id="440" name="Google Shape;440;p35"/>
          <p:cNvSpPr txBox="1"/>
          <p:nvPr/>
        </p:nvSpPr>
        <p:spPr>
          <a:xfrm>
            <a:off x="3266838" y="4973600"/>
            <a:ext cx="3136800" cy="11082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6AA84F"/>
                </a:solidFill>
                <a:latin typeface="Montserrat"/>
                <a:ea typeface="Montserrat"/>
                <a:cs typeface="Montserrat"/>
                <a:sym typeface="Montserrat"/>
              </a:rPr>
              <a:t>Get Help Fast with Parent Square Chat!</a:t>
            </a:r>
            <a:endParaRPr b="1" sz="1500">
              <a:solidFill>
                <a:srgbClr val="6AA84F"/>
              </a:solidFill>
              <a:latin typeface="Montserrat"/>
              <a:ea typeface="Montserrat"/>
              <a:cs typeface="Montserrat"/>
              <a:sym typeface="Montserrat"/>
            </a:endParaRPr>
          </a:p>
          <a:p>
            <a:pPr indent="0" lvl="0" marL="0" rtl="0" algn="ctr">
              <a:spcBef>
                <a:spcPts val="0"/>
              </a:spcBef>
              <a:spcAft>
                <a:spcPts val="0"/>
              </a:spcAft>
              <a:buNone/>
            </a:pPr>
            <a:r>
              <a:rPr b="1" lang="en" sz="1500">
                <a:solidFill>
                  <a:srgbClr val="6AA84F"/>
                </a:solidFill>
                <a:latin typeface="Montserrat"/>
                <a:ea typeface="Montserrat"/>
                <a:cs typeface="Montserrat"/>
                <a:sym typeface="Montserrat"/>
              </a:rPr>
              <a:t>I promise - they are very fast and helpful!</a:t>
            </a:r>
            <a:endParaRPr b="1" sz="1500">
              <a:solidFill>
                <a:srgbClr val="6AA84F"/>
              </a:solidFill>
              <a:latin typeface="Montserrat"/>
              <a:ea typeface="Montserrat"/>
              <a:cs typeface="Montserrat"/>
              <a:sym typeface="Montserrat"/>
            </a:endParaRPr>
          </a:p>
        </p:txBody>
      </p:sp>
      <p:sp>
        <p:nvSpPr>
          <p:cNvPr id="441" name="Google Shape;441;p35"/>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15</a:t>
            </a:r>
            <a:endParaRPr b="1" sz="1100">
              <a:solidFill>
                <a:srgbClr val="FFFFFF"/>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6"/>
          <p:cNvSpPr txBox="1"/>
          <p:nvPr>
            <p:ph type="title"/>
          </p:nvPr>
        </p:nvSpPr>
        <p:spPr>
          <a:xfrm>
            <a:off x="452050" y="1931625"/>
            <a:ext cx="5773200" cy="1527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Google Classroom</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Resources</a:t>
            </a:r>
            <a:endParaRPr>
              <a:latin typeface="Roboto"/>
              <a:ea typeface="Roboto"/>
              <a:cs typeface="Roboto"/>
              <a:sym typeface="Roboto"/>
            </a:endParaRPr>
          </a:p>
        </p:txBody>
      </p:sp>
      <p:sp>
        <p:nvSpPr>
          <p:cNvPr id="447" name="Google Shape;447;p36">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48" name="Google Shape;448;p36">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49" name="Google Shape;449;p36">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50" name="Google Shape;450;p36">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51" name="Google Shape;451;p36">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52" name="Google Shape;452;p36">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53" name="Google Shape;453;p36">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54" name="Google Shape;454;p36">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455" name="Google Shape;455;p36"/>
          <p:cNvPicPr preferRelativeResize="0"/>
          <p:nvPr/>
        </p:nvPicPr>
        <p:blipFill>
          <a:blip r:embed="rId11">
            <a:alphaModFix/>
          </a:blip>
          <a:stretch>
            <a:fillRect/>
          </a:stretch>
        </p:blipFill>
        <p:spPr>
          <a:xfrm>
            <a:off x="481138" y="3750875"/>
            <a:ext cx="5715024" cy="1851425"/>
          </a:xfrm>
          <a:prstGeom prst="rect">
            <a:avLst/>
          </a:prstGeom>
          <a:noFill/>
          <a:ln cap="flat" cmpd="sng" w="9525">
            <a:solidFill>
              <a:srgbClr val="666666"/>
            </a:solidFill>
            <a:prstDash val="solid"/>
            <a:round/>
            <a:headEnd len="sm" w="sm" type="none"/>
            <a:tailEnd len="sm" w="sm" type="none"/>
          </a:ln>
          <a:effectLst>
            <a:outerShdw blurRad="57150" rotWithShape="0" algn="bl" dir="5400000" dist="19050">
              <a:srgbClr val="000000">
                <a:alpha val="50000"/>
              </a:srgbClr>
            </a:outerShdw>
          </a:effectLst>
        </p:spPr>
      </p:pic>
      <p:sp>
        <p:nvSpPr>
          <p:cNvPr id="456" name="Google Shape;456;p36"/>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16</a:t>
            </a:r>
            <a:endParaRPr b="1" sz="11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7"/>
          <p:cNvSpPr txBox="1"/>
          <p:nvPr>
            <p:ph idx="1" type="body"/>
          </p:nvPr>
        </p:nvSpPr>
        <p:spPr>
          <a:xfrm>
            <a:off x="162675" y="1275075"/>
            <a:ext cx="6119100" cy="7696500"/>
          </a:xfrm>
          <a:prstGeom prst="rect">
            <a:avLst/>
          </a:prstGeom>
          <a:solidFill>
            <a:srgbClr val="FFFFFF"/>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212121"/>
                </a:solidFill>
                <a:latin typeface="Roboto"/>
                <a:ea typeface="Roboto"/>
                <a:cs typeface="Roboto"/>
                <a:sym typeface="Roboto"/>
              </a:rPr>
              <a:t>You can invite guardians to receive email summaries for their students. This feature is disabled by default. To turn it on, go to the Class Settings wheel in the upper right hand corner. Open it. Then scroll down to “General” and click “Guardian Summaries” to enable it.</a:t>
            </a:r>
            <a:endParaRPr sz="1100">
              <a:solidFill>
                <a:srgbClr val="212121"/>
              </a:solidFill>
              <a:latin typeface="Roboto"/>
              <a:ea typeface="Roboto"/>
              <a:cs typeface="Roboto"/>
              <a:sym typeface="Roboto"/>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t/>
            </a:r>
            <a:endParaRPr sz="1100">
              <a:solidFill>
                <a:srgbClr val="212121"/>
              </a:solidFill>
              <a:latin typeface="Open Sans"/>
              <a:ea typeface="Open Sans"/>
              <a:cs typeface="Open Sans"/>
              <a:sym typeface="Open Sans"/>
            </a:endParaRPr>
          </a:p>
          <a:p>
            <a:pPr indent="0" lvl="0" marL="0" rtl="0" algn="l">
              <a:spcBef>
                <a:spcPts val="1600"/>
              </a:spcBef>
              <a:spcAft>
                <a:spcPts val="0"/>
              </a:spcAft>
              <a:buNone/>
            </a:pPr>
            <a:r>
              <a:rPr lang="en" sz="1100">
                <a:solidFill>
                  <a:srgbClr val="212121"/>
                </a:solidFill>
                <a:latin typeface="Roboto"/>
                <a:ea typeface="Roboto"/>
                <a:cs typeface="Roboto"/>
                <a:sym typeface="Roboto"/>
              </a:rPr>
              <a:t>Next, go to the People tab. Click on “Invite Guardians” for each student. There is no way to do this for all guardians at once. From this page you can also “Email All Guardians”. You can email all guardians even if they have not joined your classroom. They have 7 days to respond to the invitation before you have to resend it. </a:t>
            </a:r>
            <a:endParaRPr sz="1100">
              <a:solidFill>
                <a:srgbClr val="212121"/>
              </a:solidFill>
              <a:latin typeface="Roboto"/>
              <a:ea typeface="Roboto"/>
              <a:cs typeface="Roboto"/>
              <a:sym typeface="Roboto"/>
            </a:endParaRPr>
          </a:p>
          <a:p>
            <a:pPr indent="0" lvl="0" marL="0" rtl="0" algn="l">
              <a:spcBef>
                <a:spcPts val="1600"/>
              </a:spcBef>
              <a:spcAft>
                <a:spcPts val="1600"/>
              </a:spcAft>
              <a:buNone/>
            </a:pPr>
            <a:r>
              <a:t/>
            </a:r>
            <a:endParaRPr sz="1100">
              <a:latin typeface="Bellota Text"/>
              <a:ea typeface="Bellota Text"/>
              <a:cs typeface="Bellota Text"/>
              <a:sym typeface="Bellota Text"/>
            </a:endParaRPr>
          </a:p>
        </p:txBody>
      </p:sp>
      <p:sp>
        <p:nvSpPr>
          <p:cNvPr id="462" name="Google Shape;462;p37"/>
          <p:cNvSpPr txBox="1"/>
          <p:nvPr>
            <p:ph type="title"/>
          </p:nvPr>
        </p:nvSpPr>
        <p:spPr>
          <a:xfrm>
            <a:off x="162675" y="134775"/>
            <a:ext cx="6119100" cy="1018200"/>
          </a:xfrm>
          <a:prstGeom prst="rect">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4"/>
                </a:solidFill>
                <a:latin typeface="Roboto"/>
                <a:ea typeface="Roboto"/>
                <a:cs typeface="Roboto"/>
                <a:sym typeface="Roboto"/>
              </a:rPr>
              <a:t>Parent Communication with Google Classroom</a:t>
            </a:r>
            <a:endParaRPr>
              <a:solidFill>
                <a:schemeClr val="accent4"/>
              </a:solidFill>
              <a:latin typeface="Roboto"/>
              <a:ea typeface="Roboto"/>
              <a:cs typeface="Roboto"/>
              <a:sym typeface="Roboto"/>
            </a:endParaRPr>
          </a:p>
        </p:txBody>
      </p:sp>
      <p:sp>
        <p:nvSpPr>
          <p:cNvPr id="463" name="Google Shape;463;p37">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64" name="Google Shape;464;p37">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65" name="Google Shape;465;p37">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66" name="Google Shape;466;p37">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67" name="Google Shape;467;p37">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68" name="Google Shape;468;p37">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69" name="Google Shape;469;p37">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70" name="Google Shape;470;p37">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471" name="Google Shape;471;p37"/>
          <p:cNvPicPr preferRelativeResize="0"/>
          <p:nvPr/>
        </p:nvPicPr>
        <p:blipFill>
          <a:blip r:embed="rId11">
            <a:alphaModFix/>
          </a:blip>
          <a:stretch>
            <a:fillRect/>
          </a:stretch>
        </p:blipFill>
        <p:spPr>
          <a:xfrm>
            <a:off x="2455325" y="2006513"/>
            <a:ext cx="3674450" cy="3159750"/>
          </a:xfrm>
          <a:prstGeom prst="rect">
            <a:avLst/>
          </a:prstGeom>
          <a:noFill/>
          <a:ln>
            <a:noFill/>
          </a:ln>
          <a:effectLst>
            <a:outerShdw blurRad="57150" rotWithShape="0" algn="bl" dir="5400000" dist="19050">
              <a:srgbClr val="000000">
                <a:alpha val="50000"/>
              </a:srgbClr>
            </a:outerShdw>
          </a:effectLst>
        </p:spPr>
      </p:pic>
      <p:pic>
        <p:nvPicPr>
          <p:cNvPr id="472" name="Google Shape;472;p37"/>
          <p:cNvPicPr preferRelativeResize="0"/>
          <p:nvPr/>
        </p:nvPicPr>
        <p:blipFill rotWithShape="1">
          <a:blip r:embed="rId12">
            <a:alphaModFix/>
          </a:blip>
          <a:srcRect b="0" l="0" r="0" t="38639"/>
          <a:stretch/>
        </p:blipFill>
        <p:spPr>
          <a:xfrm>
            <a:off x="314675" y="6263149"/>
            <a:ext cx="5815076" cy="2769275"/>
          </a:xfrm>
          <a:prstGeom prst="rect">
            <a:avLst/>
          </a:prstGeom>
          <a:noFill/>
          <a:ln cap="flat" cmpd="sng" w="9525">
            <a:solidFill>
              <a:srgbClr val="EFEFEF"/>
            </a:solidFill>
            <a:prstDash val="solid"/>
            <a:round/>
            <a:headEnd len="sm" w="sm" type="none"/>
            <a:tailEnd len="sm" w="sm" type="none"/>
          </a:ln>
          <a:effectLst>
            <a:outerShdw blurRad="57150" rotWithShape="0" algn="bl" dir="5400000" dist="19050">
              <a:srgbClr val="000000">
                <a:alpha val="50000"/>
              </a:srgbClr>
            </a:outerShdw>
          </a:effectLst>
        </p:spPr>
      </p:pic>
      <p:sp>
        <p:nvSpPr>
          <p:cNvPr id="473" name="Google Shape;473;p37"/>
          <p:cNvSpPr/>
          <p:nvPr/>
        </p:nvSpPr>
        <p:spPr>
          <a:xfrm>
            <a:off x="2846100" y="6974575"/>
            <a:ext cx="1165800" cy="2940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7"/>
          <p:cNvSpPr/>
          <p:nvPr/>
        </p:nvSpPr>
        <p:spPr>
          <a:xfrm>
            <a:off x="2509725" y="4775075"/>
            <a:ext cx="3674400" cy="2940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7"/>
          <p:cNvSpPr/>
          <p:nvPr/>
        </p:nvSpPr>
        <p:spPr>
          <a:xfrm>
            <a:off x="2846100" y="7408175"/>
            <a:ext cx="1165800" cy="2940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7"/>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17</a:t>
            </a:r>
            <a:endParaRPr b="1" sz="1100">
              <a:solidFill>
                <a:srgbClr val="FFFFF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8"/>
          <p:cNvSpPr txBox="1"/>
          <p:nvPr>
            <p:ph type="title"/>
          </p:nvPr>
        </p:nvSpPr>
        <p:spPr>
          <a:xfrm>
            <a:off x="1004350" y="1564675"/>
            <a:ext cx="4668600" cy="1719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Canvas Resources</a:t>
            </a:r>
            <a:endParaRPr>
              <a:latin typeface="Roboto"/>
              <a:ea typeface="Roboto"/>
              <a:cs typeface="Roboto"/>
              <a:sym typeface="Roboto"/>
            </a:endParaRPr>
          </a:p>
          <a:p>
            <a:pPr indent="0" lvl="0" marL="0" rtl="0" algn="l">
              <a:spcBef>
                <a:spcPts val="0"/>
              </a:spcBef>
              <a:spcAft>
                <a:spcPts val="0"/>
              </a:spcAft>
              <a:buNone/>
            </a:pPr>
            <a:r>
              <a:t/>
            </a:r>
            <a:endParaRPr/>
          </a:p>
        </p:txBody>
      </p:sp>
      <p:sp>
        <p:nvSpPr>
          <p:cNvPr id="482" name="Google Shape;482;p38">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3" name="Google Shape;483;p38">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4" name="Google Shape;484;p38">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5" name="Google Shape;485;p38">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6" name="Google Shape;486;p38">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7" name="Google Shape;487;p38">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8" name="Google Shape;488;p38">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89" name="Google Shape;489;p38">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490" name="Google Shape;490;p38"/>
          <p:cNvPicPr preferRelativeResize="0"/>
          <p:nvPr/>
        </p:nvPicPr>
        <p:blipFill>
          <a:blip r:embed="rId11">
            <a:alphaModFix/>
          </a:blip>
          <a:stretch>
            <a:fillRect/>
          </a:stretch>
        </p:blipFill>
        <p:spPr>
          <a:xfrm>
            <a:off x="1376788" y="3667575"/>
            <a:ext cx="4104424" cy="4104424"/>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491" name="Google Shape;491;p38"/>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18</a:t>
            </a:r>
            <a:endParaRPr b="1" sz="11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276425" y="181175"/>
            <a:ext cx="6006900" cy="837000"/>
          </a:xfrm>
          <a:prstGeom prst="rect">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a:ea typeface="Roboto"/>
                <a:cs typeface="Roboto"/>
                <a:sym typeface="Roboto"/>
              </a:rPr>
              <a:t>A word about this toolkit.</a:t>
            </a:r>
            <a:endParaRPr>
              <a:solidFill>
                <a:schemeClr val="lt1"/>
              </a:solidFill>
              <a:latin typeface="Roboto"/>
              <a:ea typeface="Roboto"/>
              <a:cs typeface="Roboto"/>
              <a:sym typeface="Roboto"/>
            </a:endParaRPr>
          </a:p>
        </p:txBody>
      </p:sp>
      <p:sp>
        <p:nvSpPr>
          <p:cNvPr id="192" name="Google Shape;192;p21">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3" name="Google Shape;193;p21">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4" name="Google Shape;194;p21">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5" name="Google Shape;195;p21">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6" name="Google Shape;196;p21">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7" name="Google Shape;197;p21">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8" name="Google Shape;198;p21">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199" name="Google Shape;199;p21">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00" name="Google Shape;200;p21"/>
          <p:cNvSpPr txBox="1"/>
          <p:nvPr/>
        </p:nvSpPr>
        <p:spPr>
          <a:xfrm>
            <a:off x="276425" y="1113075"/>
            <a:ext cx="6006900" cy="6649500"/>
          </a:xfrm>
          <a:prstGeom prst="rect">
            <a:avLst/>
          </a:prstGeom>
          <a:solidFill>
            <a:srgbClr val="FFFFFF"/>
          </a:solidFill>
          <a:ln cap="flat" cmpd="sng" w="9525">
            <a:solidFill>
              <a:srgbClr val="9E9E9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Roboto"/>
                <a:ea typeface="Roboto"/>
                <a:cs typeface="Roboto"/>
                <a:sym typeface="Roboto"/>
              </a:rPr>
              <a:t>MVLA is a district that provides excellent programs and experiences for our students and their families. We strive to apply that same standard of excellence, equity and engagement to our communication and outreach as well.</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434343"/>
                </a:solidFill>
                <a:latin typeface="Roboto"/>
                <a:ea typeface="Roboto"/>
                <a:cs typeface="Roboto"/>
                <a:sym typeface="Roboto"/>
              </a:rPr>
              <a:t>Decades of research (and probably more than a few wise teachers reading this) already know that the best approach to communication with families </a:t>
            </a:r>
            <a:r>
              <a:rPr b="1" lang="en" sz="1600">
                <a:solidFill>
                  <a:srgbClr val="434343"/>
                </a:solidFill>
                <a:latin typeface="Roboto"/>
                <a:ea typeface="Roboto"/>
                <a:cs typeface="Roboto"/>
                <a:sym typeface="Roboto"/>
              </a:rPr>
              <a:t>starts early before there are concerns.</a:t>
            </a:r>
            <a:r>
              <a:rPr lang="en">
                <a:solidFill>
                  <a:srgbClr val="434343"/>
                </a:solidFill>
                <a:latin typeface="Roboto"/>
                <a:ea typeface="Roboto"/>
                <a:cs typeface="Roboto"/>
                <a:sym typeface="Roboto"/>
              </a:rPr>
              <a:t> </a:t>
            </a:r>
            <a:endParaRPr>
              <a:solidFill>
                <a:srgbClr val="4343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4343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434343"/>
                </a:solidFill>
                <a:latin typeface="Roboto"/>
                <a:ea typeface="Roboto"/>
                <a:cs typeface="Roboto"/>
                <a:sym typeface="Roboto"/>
              </a:rPr>
              <a:t>Especially because our work is demanding and we are so busy, sometimes we wait until there are concerns before we contact families to engage them in helping us.  The purpose of this toolkit is to provide resources to support you as you engage families as partners long before concerns arise. </a:t>
            </a:r>
            <a:endParaRPr>
              <a:solidFill>
                <a:srgbClr val="4343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b="1" lang="en" sz="1600">
                <a:solidFill>
                  <a:srgbClr val="434343"/>
                </a:solidFill>
                <a:latin typeface="Roboto"/>
                <a:ea typeface="Roboto"/>
                <a:cs typeface="Roboto"/>
                <a:sym typeface="Roboto"/>
              </a:rPr>
              <a:t>This toolkit is designed to provide a quick reference to tips and tools that make reaching out to our families as easy as possible. But the honest truth is, </a:t>
            </a:r>
            <a:r>
              <a:rPr b="1" i="1" lang="en" sz="1600">
                <a:solidFill>
                  <a:srgbClr val="434343"/>
                </a:solidFill>
                <a:latin typeface="Roboto"/>
                <a:ea typeface="Roboto"/>
                <a:cs typeface="Roboto"/>
                <a:sym typeface="Roboto"/>
              </a:rPr>
              <a:t>you are the VIPs in our students’ lives.</a:t>
            </a:r>
            <a:r>
              <a:rPr b="1" lang="en" sz="1600">
                <a:solidFill>
                  <a:srgbClr val="434343"/>
                </a:solidFill>
                <a:latin typeface="Roboto"/>
                <a:ea typeface="Roboto"/>
                <a:cs typeface="Roboto"/>
                <a:sym typeface="Roboto"/>
              </a:rPr>
              <a:t> We know this requires time and energy from you. We trust you to make the magic happen in the best way for you and your students. </a:t>
            </a:r>
            <a:endParaRPr b="1" sz="16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If you have suggestions or ideas that you would like to share, </a:t>
            </a:r>
            <a:r>
              <a:rPr lang="en">
                <a:solidFill>
                  <a:srgbClr val="434343"/>
                </a:solidFill>
                <a:latin typeface="Roboto"/>
                <a:ea typeface="Roboto"/>
                <a:cs typeface="Roboto"/>
                <a:sym typeface="Roboto"/>
              </a:rPr>
              <a:t>please</a:t>
            </a:r>
            <a:r>
              <a:rPr lang="en">
                <a:solidFill>
                  <a:srgbClr val="434343"/>
                </a:solidFill>
                <a:latin typeface="Roboto"/>
                <a:ea typeface="Roboto"/>
                <a:cs typeface="Roboto"/>
                <a:sym typeface="Roboto"/>
              </a:rPr>
              <a:t> send them to me!  We </a:t>
            </a:r>
            <a:r>
              <a:rPr lang="en">
                <a:solidFill>
                  <a:srgbClr val="434343"/>
                </a:solidFill>
                <a:latin typeface="Roboto"/>
                <a:ea typeface="Roboto"/>
                <a:cs typeface="Roboto"/>
                <a:sym typeface="Roboto"/>
              </a:rPr>
              <a:t>always</a:t>
            </a:r>
            <a:r>
              <a:rPr lang="en">
                <a:solidFill>
                  <a:srgbClr val="434343"/>
                </a:solidFill>
                <a:latin typeface="Roboto"/>
                <a:ea typeface="Roboto"/>
                <a:cs typeface="Roboto"/>
                <a:sym typeface="Roboto"/>
              </a:rPr>
              <a:t> want to improve our work and we do that best when we learn from and with each other.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Best always,</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Michelle Bissonnette, </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MVLA Community Outreach Specialist</a:t>
            </a:r>
            <a:endParaRPr>
              <a:solidFill>
                <a:srgbClr val="434343"/>
              </a:solidFill>
              <a:latin typeface="Roboto"/>
              <a:ea typeface="Roboto"/>
              <a:cs typeface="Roboto"/>
              <a:sym typeface="Roboto"/>
            </a:endParaRPr>
          </a:p>
        </p:txBody>
      </p:sp>
      <p:pic>
        <p:nvPicPr>
          <p:cNvPr id="201" name="Google Shape;201;p21"/>
          <p:cNvPicPr preferRelativeResize="0"/>
          <p:nvPr/>
        </p:nvPicPr>
        <p:blipFill>
          <a:blip r:embed="rId11">
            <a:alphaModFix/>
          </a:blip>
          <a:stretch>
            <a:fillRect/>
          </a:stretch>
        </p:blipFill>
        <p:spPr>
          <a:xfrm>
            <a:off x="3659625" y="6486428"/>
            <a:ext cx="2432824" cy="2432825"/>
          </a:xfrm>
          <a:prstGeom prst="rect">
            <a:avLst/>
          </a:prstGeom>
          <a:noFill/>
          <a:ln cap="flat" cmpd="sng" w="19050">
            <a:solidFill>
              <a:schemeClr val="lt1"/>
            </a:solidFill>
            <a:prstDash val="solid"/>
            <a:round/>
            <a:headEnd len="sm" w="sm" type="none"/>
            <a:tailEnd len="sm" w="sm" type="none"/>
          </a:ln>
        </p:spPr>
      </p:pic>
      <p:sp>
        <p:nvSpPr>
          <p:cNvPr id="202" name="Google Shape;202;p21"/>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a:t>
            </a:r>
            <a:endParaRPr b="1" sz="1100">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9"/>
          <p:cNvSpPr txBox="1"/>
          <p:nvPr>
            <p:ph idx="1" type="body"/>
          </p:nvPr>
        </p:nvSpPr>
        <p:spPr>
          <a:xfrm>
            <a:off x="162675" y="1286100"/>
            <a:ext cx="6119100" cy="7652100"/>
          </a:xfrm>
          <a:prstGeom prst="rect">
            <a:avLst/>
          </a:prstGeom>
          <a:solidFill>
            <a:srgbClr val="FFFFFF"/>
          </a:solid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only way parents/mentors/tutors can view a student in your Canvas course is through the manually invitation from you to view the course. You can view a detailed explanation of how to invite “observers” by clicking on the image below. </a:t>
            </a:r>
            <a:r>
              <a:rPr i="1" lang="en" sz="1200">
                <a:latin typeface="Roboto"/>
                <a:ea typeface="Roboto"/>
                <a:cs typeface="Roboto"/>
                <a:sym typeface="Roboto"/>
              </a:rPr>
              <a:t>Please note that you cannot add observers until your Canvas course status is PUBLISHED. </a:t>
            </a:r>
            <a:endParaRPr i="1" sz="1200">
              <a:latin typeface="Roboto"/>
              <a:ea typeface="Roboto"/>
              <a:cs typeface="Roboto"/>
              <a:sym typeface="Roboto"/>
            </a:endParaRPr>
          </a:p>
          <a:p>
            <a:pPr indent="0" lvl="0" marL="0" rtl="0" algn="l">
              <a:spcBef>
                <a:spcPts val="1600"/>
              </a:spcBef>
              <a:spcAft>
                <a:spcPts val="1600"/>
              </a:spcAft>
              <a:buNone/>
            </a:pPr>
            <a:r>
              <a:t/>
            </a:r>
            <a:endParaRPr sz="1400">
              <a:latin typeface="Bellota Text"/>
              <a:ea typeface="Bellota Text"/>
              <a:cs typeface="Bellota Text"/>
              <a:sym typeface="Bellota Text"/>
            </a:endParaRPr>
          </a:p>
        </p:txBody>
      </p:sp>
      <p:sp>
        <p:nvSpPr>
          <p:cNvPr id="497" name="Google Shape;497;p39"/>
          <p:cNvSpPr txBox="1"/>
          <p:nvPr>
            <p:ph type="title"/>
          </p:nvPr>
        </p:nvSpPr>
        <p:spPr>
          <a:xfrm>
            <a:off x="162675" y="112575"/>
            <a:ext cx="6119100" cy="1040400"/>
          </a:xfrm>
          <a:prstGeom prst="rect">
            <a:avLst/>
          </a:prstGeom>
          <a:solidFill>
            <a:srgbClr val="FFFFFF"/>
          </a:solidFill>
          <a:ln cap="flat" cmpd="sng" w="9525">
            <a:solidFill>
              <a:srgbClr val="9E9E9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Adding Observers to Your Canvas Course</a:t>
            </a:r>
            <a:endParaRPr>
              <a:solidFill>
                <a:schemeClr val="accent5"/>
              </a:solidFill>
              <a:latin typeface="Roboto"/>
              <a:ea typeface="Roboto"/>
              <a:cs typeface="Roboto"/>
              <a:sym typeface="Roboto"/>
            </a:endParaRPr>
          </a:p>
        </p:txBody>
      </p:sp>
      <p:sp>
        <p:nvSpPr>
          <p:cNvPr id="498" name="Google Shape;498;p39">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499" name="Google Shape;499;p39">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00" name="Google Shape;500;p39">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01" name="Google Shape;501;p39">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02" name="Google Shape;502;p39">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03" name="Google Shape;503;p39">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04" name="Google Shape;504;p39">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05" name="Google Shape;505;p39">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506" name="Google Shape;506;p39">
            <a:hlinkClick r:id="rId11"/>
          </p:cNvPr>
          <p:cNvPicPr preferRelativeResize="0"/>
          <p:nvPr/>
        </p:nvPicPr>
        <p:blipFill>
          <a:blip r:embed="rId12">
            <a:alphaModFix/>
          </a:blip>
          <a:stretch>
            <a:fillRect/>
          </a:stretch>
        </p:blipFill>
        <p:spPr>
          <a:xfrm>
            <a:off x="314800" y="2519725"/>
            <a:ext cx="5814850" cy="668350"/>
          </a:xfrm>
          <a:prstGeom prst="rect">
            <a:avLst/>
          </a:prstGeom>
          <a:noFill/>
          <a:ln cap="flat" cmpd="sng" w="9525">
            <a:solidFill>
              <a:srgbClr val="F94144"/>
            </a:solidFill>
            <a:prstDash val="solid"/>
            <a:round/>
            <a:headEnd len="sm" w="sm" type="none"/>
            <a:tailEnd len="sm" w="sm" type="none"/>
          </a:ln>
          <a:effectLst>
            <a:outerShdw blurRad="57150" rotWithShape="0" algn="bl" dir="5400000" dist="19050">
              <a:srgbClr val="000000">
                <a:alpha val="50000"/>
              </a:srgbClr>
            </a:outerShdw>
          </a:effectLst>
        </p:spPr>
      </p:pic>
      <p:pic>
        <p:nvPicPr>
          <p:cNvPr id="507" name="Google Shape;507;p39">
            <a:hlinkClick r:id="rId13"/>
          </p:cNvPr>
          <p:cNvPicPr preferRelativeResize="0"/>
          <p:nvPr/>
        </p:nvPicPr>
        <p:blipFill rotWithShape="1">
          <a:blip r:embed="rId14">
            <a:alphaModFix/>
          </a:blip>
          <a:srcRect b="0" l="970" r="0" t="1555"/>
          <a:stretch/>
        </p:blipFill>
        <p:spPr>
          <a:xfrm>
            <a:off x="314800" y="3401850"/>
            <a:ext cx="5814849" cy="3375350"/>
          </a:xfrm>
          <a:prstGeom prst="rect">
            <a:avLst/>
          </a:prstGeom>
          <a:noFill/>
          <a:ln cap="flat" cmpd="sng" w="9525">
            <a:solidFill>
              <a:srgbClr val="F94144"/>
            </a:solidFill>
            <a:prstDash val="solid"/>
            <a:round/>
            <a:headEnd len="sm" w="sm" type="none"/>
            <a:tailEnd len="sm" w="sm" type="none"/>
          </a:ln>
          <a:effectLst>
            <a:outerShdw blurRad="57150" rotWithShape="0" algn="bl" dir="5400000" dist="19050">
              <a:srgbClr val="000000">
                <a:alpha val="50000"/>
              </a:srgbClr>
            </a:outerShdw>
          </a:effectLst>
        </p:spPr>
      </p:pic>
      <p:pic>
        <p:nvPicPr>
          <p:cNvPr id="508" name="Google Shape;508;p39">
            <a:hlinkClick r:id="rId15"/>
          </p:cNvPr>
          <p:cNvPicPr preferRelativeResize="0"/>
          <p:nvPr/>
        </p:nvPicPr>
        <p:blipFill>
          <a:blip r:embed="rId16">
            <a:alphaModFix/>
          </a:blip>
          <a:stretch>
            <a:fillRect/>
          </a:stretch>
        </p:blipFill>
        <p:spPr>
          <a:xfrm>
            <a:off x="314800" y="6990975"/>
            <a:ext cx="5814849" cy="729800"/>
          </a:xfrm>
          <a:prstGeom prst="rect">
            <a:avLst/>
          </a:prstGeom>
          <a:noFill/>
          <a:ln cap="flat" cmpd="sng" w="9525">
            <a:solidFill>
              <a:srgbClr val="F94144"/>
            </a:solidFill>
            <a:prstDash val="solid"/>
            <a:round/>
            <a:headEnd len="sm" w="sm" type="none"/>
            <a:tailEnd len="sm" w="sm" type="none"/>
          </a:ln>
          <a:effectLst>
            <a:outerShdw blurRad="57150" rotWithShape="0" algn="bl" dir="5400000" dist="19050">
              <a:srgbClr val="000000">
                <a:alpha val="50000"/>
              </a:srgbClr>
            </a:outerShdw>
          </a:effectLst>
        </p:spPr>
      </p:pic>
      <p:sp>
        <p:nvSpPr>
          <p:cNvPr id="509" name="Google Shape;509;p39"/>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19</a:t>
            </a:r>
            <a:endParaRPr b="1" sz="11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0"/>
          <p:cNvSpPr txBox="1"/>
          <p:nvPr>
            <p:ph type="title"/>
          </p:nvPr>
        </p:nvSpPr>
        <p:spPr>
          <a:xfrm>
            <a:off x="1004350" y="1564675"/>
            <a:ext cx="4668600" cy="17142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Language Line Information</a:t>
            </a:r>
            <a:endParaRPr>
              <a:latin typeface="Roboto"/>
              <a:ea typeface="Roboto"/>
              <a:cs typeface="Roboto"/>
              <a:sym typeface="Roboto"/>
            </a:endParaRPr>
          </a:p>
        </p:txBody>
      </p:sp>
      <p:sp>
        <p:nvSpPr>
          <p:cNvPr id="515" name="Google Shape;515;p40">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16" name="Google Shape;516;p40">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17" name="Google Shape;517;p40">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18" name="Google Shape;518;p40">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19" name="Google Shape;519;p40">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20" name="Google Shape;520;p40">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21" name="Google Shape;521;p40">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22" name="Google Shape;522;p40">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23" name="Google Shape;523;p40"/>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2</a:t>
            </a:r>
            <a:r>
              <a:rPr b="1" lang="en" sz="1100">
                <a:solidFill>
                  <a:srgbClr val="FFFFFF"/>
                </a:solidFill>
                <a:latin typeface="Roboto"/>
                <a:ea typeface="Roboto"/>
                <a:cs typeface="Roboto"/>
                <a:sym typeface="Roboto"/>
              </a:rPr>
              <a:t>0</a:t>
            </a:r>
            <a:endParaRPr b="1" sz="1100">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1"/>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6"/>
                </a:solidFill>
                <a:latin typeface="Roboto"/>
                <a:ea typeface="Roboto"/>
                <a:cs typeface="Roboto"/>
                <a:sym typeface="Roboto"/>
              </a:rPr>
              <a:t>Language Line - Phone Calls</a:t>
            </a:r>
            <a:endParaRPr>
              <a:solidFill>
                <a:schemeClr val="accent6"/>
              </a:solidFill>
              <a:latin typeface="Roboto"/>
              <a:ea typeface="Roboto"/>
              <a:cs typeface="Roboto"/>
              <a:sym typeface="Roboto"/>
            </a:endParaRPr>
          </a:p>
        </p:txBody>
      </p:sp>
      <p:sp>
        <p:nvSpPr>
          <p:cNvPr id="529" name="Google Shape;529;p41">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0" name="Google Shape;530;p41">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1" name="Google Shape;531;p41">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2" name="Google Shape;532;p41">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3" name="Google Shape;533;p41">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4" name="Google Shape;534;p41">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5" name="Google Shape;535;p41">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36" name="Google Shape;536;p41">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537" name="Google Shape;537;p41"/>
          <p:cNvPicPr preferRelativeResize="0"/>
          <p:nvPr/>
        </p:nvPicPr>
        <p:blipFill>
          <a:blip r:embed="rId11">
            <a:alphaModFix/>
          </a:blip>
          <a:stretch>
            <a:fillRect/>
          </a:stretch>
        </p:blipFill>
        <p:spPr>
          <a:xfrm>
            <a:off x="279600" y="1095900"/>
            <a:ext cx="5885238" cy="7821000"/>
          </a:xfrm>
          <a:prstGeom prst="rect">
            <a:avLst/>
          </a:prstGeom>
          <a:noFill/>
          <a:ln>
            <a:noFill/>
          </a:ln>
        </p:spPr>
      </p:pic>
      <p:sp>
        <p:nvSpPr>
          <p:cNvPr id="538" name="Google Shape;538;p41"/>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21</a:t>
            </a:r>
            <a:endParaRPr b="1" sz="1100">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2"/>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6"/>
                </a:solidFill>
                <a:latin typeface="Roboto"/>
                <a:ea typeface="Roboto"/>
                <a:cs typeface="Roboto"/>
                <a:sym typeface="Roboto"/>
              </a:rPr>
              <a:t>Language Line - ZOOM Video Meetings</a:t>
            </a:r>
            <a:endParaRPr>
              <a:solidFill>
                <a:schemeClr val="accent6"/>
              </a:solidFill>
              <a:latin typeface="Roboto"/>
              <a:ea typeface="Roboto"/>
              <a:cs typeface="Roboto"/>
              <a:sym typeface="Roboto"/>
            </a:endParaRPr>
          </a:p>
        </p:txBody>
      </p:sp>
      <p:sp>
        <p:nvSpPr>
          <p:cNvPr id="544" name="Google Shape;544;p42">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45" name="Google Shape;545;p42">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46" name="Google Shape;546;p42">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47" name="Google Shape;547;p42">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48" name="Google Shape;548;p42">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49" name="Google Shape;549;p42">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50" name="Google Shape;550;p42">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51" name="Google Shape;551;p42">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52" name="Google Shape;552;p42"/>
          <p:cNvSpPr txBox="1"/>
          <p:nvPr/>
        </p:nvSpPr>
        <p:spPr>
          <a:xfrm>
            <a:off x="123200" y="1095900"/>
            <a:ext cx="6220800" cy="63864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50">
                <a:latin typeface="Roboto"/>
                <a:ea typeface="Roboto"/>
                <a:cs typeface="Roboto"/>
                <a:sym typeface="Roboto"/>
              </a:rPr>
              <a:t>To add a video </a:t>
            </a:r>
            <a:r>
              <a:rPr lang="en" sz="1350">
                <a:latin typeface="Roboto"/>
                <a:ea typeface="Roboto"/>
                <a:cs typeface="Roboto"/>
                <a:sym typeface="Roboto"/>
              </a:rPr>
              <a:t>interpreter to a Zoom Meeting, follow these steps.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Note: this only works with the following languages (for lesser often used languages not listed here, go to the next page):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rPr b="1" lang="en" sz="1350">
                <a:solidFill>
                  <a:srgbClr val="F94144"/>
                </a:solidFill>
                <a:highlight>
                  <a:srgbClr val="FFFFFF"/>
                </a:highlight>
                <a:latin typeface="Proxima Nova"/>
                <a:ea typeface="Proxima Nova"/>
                <a:cs typeface="Proxima Nova"/>
                <a:sym typeface="Proxima Nova"/>
              </a:rPr>
              <a:t>Available M-F 6:00am - 5:00pm PDT</a:t>
            </a:r>
            <a:endParaRPr b="1" sz="1350">
              <a:solidFill>
                <a:srgbClr val="F94144"/>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1.G</a:t>
            </a:r>
            <a:r>
              <a:rPr lang="en" sz="1350">
                <a:latin typeface="Roboto"/>
                <a:ea typeface="Roboto"/>
                <a:cs typeface="Roboto"/>
                <a:sym typeface="Roboto"/>
              </a:rPr>
              <a:t>o to</a:t>
            </a:r>
            <a:r>
              <a:rPr b="1" lang="en" sz="1350">
                <a:latin typeface="Roboto"/>
                <a:ea typeface="Roboto"/>
                <a:cs typeface="Roboto"/>
                <a:sym typeface="Roboto"/>
              </a:rPr>
              <a:t> </a:t>
            </a:r>
            <a:r>
              <a:rPr b="1" lang="en" sz="1350" u="sng">
                <a:solidFill>
                  <a:schemeClr val="hlink"/>
                </a:solidFill>
                <a:latin typeface="Roboto"/>
                <a:ea typeface="Roboto"/>
                <a:cs typeface="Roboto"/>
                <a:sym typeface="Roboto"/>
                <a:hlinkClick r:id="rId11"/>
              </a:rPr>
              <a:t>virtualmeetings.languageline.com</a:t>
            </a:r>
            <a:endParaRPr b="1" sz="1350">
              <a:latin typeface="Roboto"/>
              <a:ea typeface="Roboto"/>
              <a:cs typeface="Roboto"/>
              <a:sym typeface="Roboto"/>
            </a:endParaRPr>
          </a:p>
          <a:p>
            <a:pPr indent="0" lvl="0" marL="0" rtl="0" algn="l">
              <a:spcBef>
                <a:spcPts val="0"/>
              </a:spcBef>
              <a:spcAft>
                <a:spcPts val="0"/>
              </a:spcAft>
              <a:buNone/>
            </a:pPr>
            <a:r>
              <a:rPr b="1" lang="en" sz="1350">
                <a:latin typeface="Roboto"/>
                <a:ea typeface="Roboto"/>
                <a:cs typeface="Roboto"/>
                <a:sym typeface="Roboto"/>
              </a:rPr>
              <a:t>2.</a:t>
            </a:r>
            <a:r>
              <a:rPr b="1" lang="en" sz="1350">
                <a:latin typeface="Roboto"/>
                <a:ea typeface="Roboto"/>
                <a:cs typeface="Roboto"/>
                <a:sym typeface="Roboto"/>
              </a:rPr>
              <a:t>Enter the Authentication Code: </a:t>
            </a:r>
            <a:r>
              <a:rPr b="1" lang="en" sz="1100">
                <a:solidFill>
                  <a:schemeClr val="dk1"/>
                </a:solidFill>
                <a:latin typeface="Roboto"/>
                <a:ea typeface="Roboto"/>
                <a:cs typeface="Roboto"/>
                <a:sym typeface="Roboto"/>
              </a:rPr>
              <a:t>M4B6JBD9RB</a:t>
            </a:r>
            <a:endParaRPr b="1" sz="110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3.Select the language for your meeting.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4.Add the Zoom URL for your meeting.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5.Wait for the Language Line interpreter to join your meeting.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6.The interpreter will give you their ID number and ask for some basic information about you:  Name, School, and Department.</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Be sure to begin this process a few minutes before your meeting starts.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553" name="Google Shape;553;p42"/>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22</a:t>
            </a:r>
            <a:endParaRPr b="1" sz="1100">
              <a:solidFill>
                <a:srgbClr val="FFFFFF"/>
              </a:solidFill>
              <a:latin typeface="Roboto"/>
              <a:ea typeface="Roboto"/>
              <a:cs typeface="Roboto"/>
              <a:sym typeface="Roboto"/>
            </a:endParaRPr>
          </a:p>
        </p:txBody>
      </p:sp>
      <p:pic>
        <p:nvPicPr>
          <p:cNvPr id="554" name="Google Shape;554;p42"/>
          <p:cNvPicPr preferRelativeResize="0"/>
          <p:nvPr/>
        </p:nvPicPr>
        <p:blipFill rotWithShape="1">
          <a:blip r:embed="rId12">
            <a:alphaModFix/>
          </a:blip>
          <a:srcRect b="0" l="0" r="52792" t="0"/>
          <a:stretch/>
        </p:blipFill>
        <p:spPr>
          <a:xfrm>
            <a:off x="604975" y="1929975"/>
            <a:ext cx="2212276" cy="1847850"/>
          </a:xfrm>
          <a:prstGeom prst="rect">
            <a:avLst/>
          </a:prstGeom>
          <a:noFill/>
          <a:ln cap="flat" cmpd="sng" w="9525">
            <a:solidFill>
              <a:schemeClr val="accent6"/>
            </a:solidFill>
            <a:prstDash val="solid"/>
            <a:round/>
            <a:headEnd len="sm" w="sm" type="none"/>
            <a:tailEnd len="sm" w="sm" type="none"/>
          </a:ln>
        </p:spPr>
      </p:pic>
      <p:pic>
        <p:nvPicPr>
          <p:cNvPr id="555" name="Google Shape;555;p42"/>
          <p:cNvPicPr preferRelativeResize="0"/>
          <p:nvPr/>
        </p:nvPicPr>
        <p:blipFill rotWithShape="1">
          <a:blip r:embed="rId13">
            <a:alphaModFix/>
          </a:blip>
          <a:srcRect b="13666" l="0" r="24144" t="0"/>
          <a:stretch/>
        </p:blipFill>
        <p:spPr>
          <a:xfrm>
            <a:off x="3168335" y="1929975"/>
            <a:ext cx="2444015" cy="2613099"/>
          </a:xfrm>
          <a:prstGeom prst="rect">
            <a:avLst/>
          </a:prstGeom>
          <a:noFill/>
          <a:ln cap="flat" cmpd="sng" w="9525">
            <a:solidFill>
              <a:schemeClr val="accent6"/>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3"/>
          <p:cNvSpPr txBox="1"/>
          <p:nvPr>
            <p:ph type="title"/>
          </p:nvPr>
        </p:nvSpPr>
        <p:spPr>
          <a:xfrm>
            <a:off x="162675" y="0"/>
            <a:ext cx="6119100" cy="101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6"/>
                </a:solidFill>
                <a:latin typeface="Roboto"/>
                <a:ea typeface="Roboto"/>
                <a:cs typeface="Roboto"/>
                <a:sym typeface="Roboto"/>
              </a:rPr>
              <a:t>Language Line -Insight Video Meetings</a:t>
            </a:r>
            <a:endParaRPr>
              <a:solidFill>
                <a:schemeClr val="accent6"/>
              </a:solidFill>
              <a:latin typeface="Roboto"/>
              <a:ea typeface="Roboto"/>
              <a:cs typeface="Roboto"/>
              <a:sym typeface="Roboto"/>
            </a:endParaRPr>
          </a:p>
        </p:txBody>
      </p:sp>
      <p:sp>
        <p:nvSpPr>
          <p:cNvPr id="561" name="Google Shape;561;p43">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2" name="Google Shape;562;p43">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3" name="Google Shape;563;p43">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4" name="Google Shape;564;p43">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5" name="Google Shape;565;p43">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6" name="Google Shape;566;p43">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7" name="Google Shape;567;p43">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568" name="Google Shape;568;p43">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569" name="Google Shape;569;p43"/>
          <p:cNvPicPr preferRelativeResize="0"/>
          <p:nvPr/>
        </p:nvPicPr>
        <p:blipFill>
          <a:blip r:embed="rId11">
            <a:alphaModFix/>
          </a:blip>
          <a:stretch>
            <a:fillRect/>
          </a:stretch>
        </p:blipFill>
        <p:spPr>
          <a:xfrm>
            <a:off x="111825" y="4047250"/>
            <a:ext cx="6220800" cy="4656960"/>
          </a:xfrm>
          <a:prstGeom prst="rect">
            <a:avLst/>
          </a:prstGeom>
          <a:noFill/>
          <a:ln cap="flat" cmpd="sng" w="19050">
            <a:solidFill>
              <a:schemeClr val="accent6"/>
            </a:solidFill>
            <a:prstDash val="solid"/>
            <a:miter lim="8000"/>
            <a:headEnd len="sm" w="sm" type="none"/>
            <a:tailEnd len="sm" w="sm" type="none"/>
          </a:ln>
        </p:spPr>
      </p:pic>
      <p:sp>
        <p:nvSpPr>
          <p:cNvPr id="570" name="Google Shape;570;p43"/>
          <p:cNvSpPr txBox="1"/>
          <p:nvPr/>
        </p:nvSpPr>
        <p:spPr>
          <a:xfrm>
            <a:off x="111825" y="1241825"/>
            <a:ext cx="6220800" cy="25818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50">
                <a:latin typeface="Roboto"/>
                <a:ea typeface="Roboto"/>
                <a:cs typeface="Roboto"/>
                <a:sym typeface="Roboto"/>
              </a:rPr>
              <a:t>To use the Insight video service you need to download the Insight App first. (So easy - it took me less than 30 seconds). </a:t>
            </a:r>
            <a:endParaRPr sz="1350">
              <a:latin typeface="Roboto"/>
              <a:ea typeface="Roboto"/>
              <a:cs typeface="Roboto"/>
              <a:sym typeface="Roboto"/>
            </a:endParaRPr>
          </a:p>
          <a:p>
            <a:pPr indent="0" lvl="0" marL="0" rtl="0" algn="l">
              <a:spcBef>
                <a:spcPts val="0"/>
              </a:spcBef>
              <a:spcAft>
                <a:spcPts val="0"/>
              </a:spcAft>
              <a:buNone/>
            </a:pPr>
            <a:r>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Laptop Device Downloads: </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Go to</a:t>
            </a:r>
            <a:r>
              <a:rPr b="1" lang="en" sz="1350">
                <a:latin typeface="Roboto"/>
                <a:ea typeface="Roboto"/>
                <a:cs typeface="Roboto"/>
                <a:sym typeface="Roboto"/>
              </a:rPr>
              <a:t> </a:t>
            </a:r>
            <a:r>
              <a:rPr b="1" lang="en" sz="1350">
                <a:solidFill>
                  <a:srgbClr val="1A5276"/>
                </a:solidFill>
                <a:uFill>
                  <a:noFill/>
                </a:uFill>
                <a:latin typeface="Roboto"/>
                <a:ea typeface="Roboto"/>
                <a:cs typeface="Roboto"/>
                <a:sym typeface="Roboto"/>
                <a:hlinkClick r:id="rId12">
                  <a:extLst>
                    <a:ext uri="{A12FA001-AC4F-418D-AE19-62706E023703}">
                      <ahyp:hlinkClr val="tx"/>
                    </a:ext>
                  </a:extLst>
                </a:hlinkClick>
              </a:rPr>
              <a:t>https://insight.languageline.com/</a:t>
            </a:r>
            <a:r>
              <a:rPr b="1" lang="en" sz="1350">
                <a:latin typeface="Roboto"/>
                <a:ea typeface="Roboto"/>
                <a:cs typeface="Roboto"/>
                <a:sym typeface="Roboto"/>
              </a:rPr>
              <a:t> </a:t>
            </a:r>
            <a:endParaRPr b="1"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Enter the Authentication Code: </a:t>
            </a:r>
            <a:r>
              <a:rPr b="1" lang="en" sz="1100">
                <a:latin typeface="Roboto"/>
                <a:ea typeface="Roboto"/>
                <a:cs typeface="Roboto"/>
                <a:sym typeface="Roboto"/>
              </a:rPr>
              <a:t>M4B6JBD9RB. </a:t>
            </a:r>
            <a:endParaRPr b="1" sz="110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Name your device.</a:t>
            </a:r>
            <a:endParaRPr sz="1350">
              <a:latin typeface="Roboto"/>
              <a:ea typeface="Roboto"/>
              <a:cs typeface="Roboto"/>
              <a:sym typeface="Roboto"/>
            </a:endParaRPr>
          </a:p>
          <a:p>
            <a:pPr indent="0" lvl="0" marL="0" rtl="0" algn="l">
              <a:spcBef>
                <a:spcPts val="0"/>
              </a:spcBef>
              <a:spcAft>
                <a:spcPts val="0"/>
              </a:spcAft>
              <a:buNone/>
            </a:pPr>
            <a:r>
              <a:rPr lang="en" sz="1350">
                <a:latin typeface="Roboto"/>
                <a:ea typeface="Roboto"/>
                <a:cs typeface="Roboto"/>
                <a:sym typeface="Roboto"/>
              </a:rPr>
              <a:t>Follow the prompts to begin the session. </a:t>
            </a:r>
            <a:endParaRPr sz="1350">
              <a:latin typeface="Roboto"/>
              <a:ea typeface="Roboto"/>
              <a:cs typeface="Roboto"/>
              <a:sym typeface="Roboto"/>
            </a:endParaRPr>
          </a:p>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571" name="Google Shape;571;p43"/>
          <p:cNvSpPr/>
          <p:nvPr/>
        </p:nvSpPr>
        <p:spPr>
          <a:xfrm>
            <a:off x="2990300" y="8567100"/>
            <a:ext cx="486600" cy="471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22</a:t>
            </a:r>
            <a:endParaRPr b="1" sz="11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162675" y="76275"/>
            <a:ext cx="6119100" cy="1095900"/>
          </a:xfrm>
          <a:prstGeom prst="rect">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a:ea typeface="Roboto"/>
                <a:cs typeface="Roboto"/>
                <a:sym typeface="Roboto"/>
              </a:rPr>
              <a:t>District Focus on Outreach</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MVLAHSD Family Engagement</a:t>
            </a:r>
            <a:endParaRPr>
              <a:solidFill>
                <a:schemeClr val="lt1"/>
              </a:solidFill>
              <a:latin typeface="Roboto"/>
              <a:ea typeface="Roboto"/>
              <a:cs typeface="Roboto"/>
              <a:sym typeface="Roboto"/>
            </a:endParaRPr>
          </a:p>
        </p:txBody>
      </p:sp>
      <p:sp>
        <p:nvSpPr>
          <p:cNvPr id="208" name="Google Shape;208;p22">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09" name="Google Shape;209;p22">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0" name="Google Shape;210;p22">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1" name="Google Shape;211;p22">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2" name="Google Shape;212;p22">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3" name="Google Shape;213;p22">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4" name="Google Shape;214;p22">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5" name="Google Shape;215;p22">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16" name="Google Shape;216;p22"/>
          <p:cNvSpPr txBox="1"/>
          <p:nvPr/>
        </p:nvSpPr>
        <p:spPr>
          <a:xfrm>
            <a:off x="162675" y="1338550"/>
            <a:ext cx="6192900" cy="7272900"/>
          </a:xfrm>
          <a:prstGeom prst="rect">
            <a:avLst/>
          </a:prstGeom>
          <a:solidFill>
            <a:srgbClr val="FFFFFF"/>
          </a:solidFill>
          <a:ln cap="flat" cmpd="sng" w="9525">
            <a:solidFill>
              <a:srgbClr val="9E9E9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Mountain View Los Altos High School District affirms that the involvement of family and community partners is critical to student success. To engage our families and community partners MVLA will strive to utilize the histories and cultures of our families, communities, and students as the foundation of an educational program that ensures every student receives what they need to develop their full academic and social potential.</a:t>
            </a:r>
            <a:endParaRPr sz="1250">
              <a:solidFill>
                <a:schemeClr val="dk1"/>
              </a:solidFill>
              <a:latin typeface="Roboto"/>
              <a:ea typeface="Roboto"/>
              <a:cs typeface="Roboto"/>
              <a:sym typeface="Roboto"/>
            </a:endParaRPr>
          </a:p>
          <a:p>
            <a:pPr indent="0" lvl="0" marL="0" rtl="0" algn="l">
              <a:spcBef>
                <a:spcPts val="0"/>
              </a:spcBef>
              <a:spcAft>
                <a:spcPts val="0"/>
              </a:spcAft>
              <a:buNone/>
            </a:pPr>
            <a:r>
              <a:t/>
            </a:r>
            <a:endParaRPr sz="12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The board shall ensure that MVLA prioritizes building partnerships throughout the community by strengthening relationships between families, teachers, administrators, and community partners through measures such as the following:</a:t>
            </a:r>
            <a:endParaRPr sz="125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1. Cultivating equitable and effective systems that promote family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engagement and opportunities for families to participate in school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activities</a:t>
            </a:r>
            <a:endParaRPr sz="125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2. Allocating financial resources that support families in a manner that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provides equitable access</a:t>
            </a:r>
            <a:endParaRPr sz="125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3. Establishing and maintaining representative or advisory councils, staffing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and/or programs that increase equitable access and value the diversity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of voices and life experiences throughout the MVLA community</a:t>
            </a:r>
            <a:endParaRPr sz="125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4. Implementing processes for collaborative and informed decision-making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and ensuring that decisions reflect the needs and desires of the entire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community</a:t>
            </a:r>
            <a:endParaRPr sz="125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5. Prioritizing communication and collaboration between families, community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partners, and schools, routinely conducting needs assessments, and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providing feedback opportunities for all education partners</a:t>
            </a:r>
            <a:endParaRPr sz="125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6. Fostering safe and welcoming environments that support the diverse needs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of the families and communities served, with particular attention to </a:t>
            </a:r>
            <a:endParaRPr sz="125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critical transition periods in a student’s academic experience.</a:t>
            </a:r>
            <a:endParaRPr sz="12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50">
                <a:solidFill>
                  <a:schemeClr val="dk1"/>
                </a:solidFill>
                <a:latin typeface="Roboto"/>
                <a:ea typeface="Roboto"/>
                <a:cs typeface="Roboto"/>
                <a:sym typeface="Roboto"/>
              </a:rPr>
              <a:t>Read the full </a:t>
            </a:r>
            <a:r>
              <a:rPr b="1" lang="en" sz="1300" u="sng">
                <a:solidFill>
                  <a:schemeClr val="dk2"/>
                </a:solidFill>
                <a:latin typeface="Roboto"/>
                <a:ea typeface="Roboto"/>
                <a:cs typeface="Roboto"/>
                <a:sym typeface="Roboto"/>
                <a:hlinkClick r:id="rId11">
                  <a:extLst>
                    <a:ext uri="{A12FA001-AC4F-418D-AE19-62706E023703}">
                      <ahyp:hlinkClr val="tx"/>
                    </a:ext>
                  </a:extLst>
                </a:hlinkClick>
              </a:rPr>
              <a:t>MVLAHSD Board Policy on Family Engagement</a:t>
            </a:r>
            <a:r>
              <a:rPr lang="en" sz="1250">
                <a:solidFill>
                  <a:schemeClr val="dk2"/>
                </a:solidFill>
                <a:latin typeface="Roboto"/>
                <a:ea typeface="Roboto"/>
                <a:cs typeface="Roboto"/>
                <a:sym typeface="Roboto"/>
              </a:rPr>
              <a:t>.</a:t>
            </a:r>
            <a:endParaRPr sz="1250">
              <a:solidFill>
                <a:schemeClr val="dk2"/>
              </a:solidFill>
              <a:latin typeface="Roboto"/>
              <a:ea typeface="Roboto"/>
              <a:cs typeface="Roboto"/>
              <a:sym typeface="Roboto"/>
            </a:endParaRPr>
          </a:p>
        </p:txBody>
      </p:sp>
      <p:sp>
        <p:nvSpPr>
          <p:cNvPr id="217" name="Google Shape;217;p22"/>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2</a:t>
            </a:r>
            <a:endParaRPr b="1" sz="11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ph type="title"/>
          </p:nvPr>
        </p:nvSpPr>
        <p:spPr>
          <a:xfrm>
            <a:off x="162675" y="76275"/>
            <a:ext cx="6119100" cy="1095900"/>
          </a:xfrm>
          <a:prstGeom prst="rect">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a:ea typeface="Roboto"/>
                <a:cs typeface="Roboto"/>
                <a:sym typeface="Roboto"/>
              </a:rPr>
              <a:t>What Families Want from School Communication</a:t>
            </a:r>
            <a:endParaRPr>
              <a:solidFill>
                <a:schemeClr val="lt1"/>
              </a:solidFill>
              <a:latin typeface="Roboto"/>
              <a:ea typeface="Roboto"/>
              <a:cs typeface="Roboto"/>
              <a:sym typeface="Roboto"/>
            </a:endParaRPr>
          </a:p>
        </p:txBody>
      </p:sp>
      <p:sp>
        <p:nvSpPr>
          <p:cNvPr id="223" name="Google Shape;223;p23">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24" name="Google Shape;224;p23">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25" name="Google Shape;225;p23">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26" name="Google Shape;226;p23">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27" name="Google Shape;227;p23">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28" name="Google Shape;228;p23">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29" name="Google Shape;229;p23">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30" name="Google Shape;230;p23">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31" name="Google Shape;231;p23"/>
          <p:cNvSpPr txBox="1"/>
          <p:nvPr/>
        </p:nvSpPr>
        <p:spPr>
          <a:xfrm>
            <a:off x="162675" y="1338550"/>
            <a:ext cx="6119100" cy="5495100"/>
          </a:xfrm>
          <a:prstGeom prst="rect">
            <a:avLst/>
          </a:prstGeom>
          <a:solidFill>
            <a:srgbClr val="FFFFFF"/>
          </a:solidFill>
          <a:ln cap="flat" cmpd="sng" w="9525">
            <a:solidFill>
              <a:srgbClr val="9E9E9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Roboto"/>
                <a:ea typeface="Roboto"/>
                <a:cs typeface="Roboto"/>
                <a:sym typeface="Roboto"/>
              </a:rPr>
              <a:t>The following was excerpted from a survey done by the National School Public Relations Association. You can find the full article from Edutopia </a:t>
            </a:r>
            <a:r>
              <a:rPr lang="en" u="sng">
                <a:solidFill>
                  <a:srgbClr val="434343"/>
                </a:solidFill>
                <a:latin typeface="Roboto"/>
                <a:ea typeface="Roboto"/>
                <a:cs typeface="Roboto"/>
                <a:sym typeface="Roboto"/>
                <a:hlinkClick r:id="rId11">
                  <a:extLst>
                    <a:ext uri="{A12FA001-AC4F-418D-AE19-62706E023703}">
                      <ahyp:hlinkClr val="tx"/>
                    </a:ext>
                  </a:extLst>
                </a:hlinkClick>
              </a:rPr>
              <a:t>here</a:t>
            </a:r>
            <a:r>
              <a:rPr lang="en">
                <a:solidFill>
                  <a:srgbClr val="434343"/>
                </a:solidFill>
                <a:latin typeface="Roboto"/>
                <a:ea typeface="Roboto"/>
                <a:cs typeface="Roboto"/>
                <a:sym typeface="Roboto"/>
              </a:rPr>
              <a:t>. (Unfortunately, the survey itself is no longer available from NSPRA.)</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What News They Want</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A great feature of this survey is that it divided parental responses into "elementary" and "secondary" categories, acknowledging the differences between those schools and students, which are often lumped together. But it turns out that when you are talking about what information parents want from teachers, most priorities are the same:</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sz="1200">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b="1" lang="en">
                <a:solidFill>
                  <a:srgbClr val="434343"/>
                </a:solidFill>
                <a:latin typeface="Roboto"/>
                <a:ea typeface="Roboto"/>
                <a:cs typeface="Roboto"/>
                <a:sym typeface="Roboto"/>
              </a:rPr>
              <a:t>Updates on their child's progress or insight on how they improve</a:t>
            </a:r>
            <a:endParaRPr b="1">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b="1" lang="en">
                <a:solidFill>
                  <a:srgbClr val="434343"/>
                </a:solidFill>
                <a:latin typeface="Roboto"/>
                <a:ea typeface="Roboto"/>
                <a:cs typeface="Roboto"/>
                <a:sym typeface="Roboto"/>
              </a:rPr>
              <a:t>Timely notice when performance is slipping</a:t>
            </a:r>
            <a:endParaRPr b="1">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b="1" lang="en">
                <a:solidFill>
                  <a:srgbClr val="434343"/>
                </a:solidFill>
                <a:latin typeface="Roboto"/>
                <a:ea typeface="Roboto"/>
                <a:cs typeface="Roboto"/>
                <a:sym typeface="Roboto"/>
              </a:rPr>
              <a:t>Information on what their child is expected to learn during this year</a:t>
            </a:r>
            <a:endParaRPr b="1">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b="1" lang="en">
                <a:solidFill>
                  <a:srgbClr val="434343"/>
                </a:solidFill>
                <a:latin typeface="Roboto"/>
                <a:ea typeface="Roboto"/>
                <a:cs typeface="Roboto"/>
                <a:sym typeface="Roboto"/>
              </a:rPr>
              <a:t>Homework and grading policies</a:t>
            </a:r>
            <a:endParaRPr b="1">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Rounding out the top five for elementary students was information on behavior (including how their child gets along with others), while for secondary students it was how to best communicate with the teacher.</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
                <a:solidFill>
                  <a:srgbClr val="434343"/>
                </a:solidFill>
                <a:latin typeface="Roboto"/>
                <a:ea typeface="Roboto"/>
                <a:cs typeface="Roboto"/>
                <a:sym typeface="Roboto"/>
              </a:rPr>
              <a:t>Most parents and families are grateful to hear anything from home and we want to encourage opening the lines of communication early to begin establishing a positive, trusting, transparent relationship that is the foundation of a strong partnership.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sz="1100">
              <a:latin typeface="Roboto"/>
              <a:ea typeface="Roboto"/>
              <a:cs typeface="Roboto"/>
              <a:sym typeface="Roboto"/>
            </a:endParaRPr>
          </a:p>
        </p:txBody>
      </p:sp>
      <p:pic>
        <p:nvPicPr>
          <p:cNvPr id="232" name="Google Shape;232;p23"/>
          <p:cNvPicPr preferRelativeResize="0"/>
          <p:nvPr/>
        </p:nvPicPr>
        <p:blipFill rotWithShape="1">
          <a:blip r:embed="rId12">
            <a:alphaModFix/>
          </a:blip>
          <a:srcRect b="0" l="0" r="4177" t="0"/>
          <a:stretch/>
        </p:blipFill>
        <p:spPr>
          <a:xfrm>
            <a:off x="236675" y="6917825"/>
            <a:ext cx="2766751" cy="1880526"/>
          </a:xfrm>
          <a:prstGeom prst="rect">
            <a:avLst/>
          </a:prstGeom>
          <a:noFill/>
          <a:ln cap="flat" cmpd="sng" w="9525">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pic>
      <p:pic>
        <p:nvPicPr>
          <p:cNvPr id="233" name="Google Shape;233;p23"/>
          <p:cNvPicPr preferRelativeResize="0"/>
          <p:nvPr/>
        </p:nvPicPr>
        <p:blipFill rotWithShape="1">
          <a:blip r:embed="rId13">
            <a:alphaModFix/>
          </a:blip>
          <a:srcRect b="0" l="6375" r="0" t="0"/>
          <a:stretch/>
        </p:blipFill>
        <p:spPr>
          <a:xfrm>
            <a:off x="3556325" y="6917825"/>
            <a:ext cx="2641751" cy="1880526"/>
          </a:xfrm>
          <a:prstGeom prst="rect">
            <a:avLst/>
          </a:prstGeom>
          <a:noFill/>
          <a:ln cap="flat" cmpd="sng" w="9525">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pic>
      <p:sp>
        <p:nvSpPr>
          <p:cNvPr id="234" name="Google Shape;234;p23"/>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3</a:t>
            </a:r>
            <a:endParaRPr b="1" sz="11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618375" y="733400"/>
            <a:ext cx="4668600" cy="220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ife Savers"/>
              <a:ea typeface="Life Savers"/>
              <a:cs typeface="Life Savers"/>
              <a:sym typeface="Life Savers"/>
            </a:endParaRPr>
          </a:p>
          <a:p>
            <a:pPr indent="0" lvl="0" marL="0" rtl="0" algn="l">
              <a:spcBef>
                <a:spcPts val="0"/>
              </a:spcBef>
              <a:spcAft>
                <a:spcPts val="0"/>
              </a:spcAft>
              <a:buNone/>
            </a:pPr>
            <a:r>
              <a:rPr lang="en">
                <a:latin typeface="Roboto"/>
                <a:ea typeface="Roboto"/>
                <a:cs typeface="Roboto"/>
                <a:sym typeface="Roboto"/>
              </a:rPr>
              <a:t>Timeline &amp; Templates</a:t>
            </a:r>
            <a:endParaRPr>
              <a:latin typeface="Roboto"/>
              <a:ea typeface="Roboto"/>
              <a:cs typeface="Roboto"/>
              <a:sym typeface="Roboto"/>
            </a:endParaRPr>
          </a:p>
        </p:txBody>
      </p:sp>
      <p:sp>
        <p:nvSpPr>
          <p:cNvPr id="240" name="Google Shape;240;p24">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1" name="Google Shape;241;p24">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2" name="Google Shape;242;p24">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3" name="Google Shape;243;p24">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4" name="Google Shape;244;p24">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5" name="Google Shape;245;p24">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6" name="Google Shape;246;p24">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47" name="Google Shape;247;p24">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248" name="Google Shape;248;p24"/>
          <p:cNvPicPr preferRelativeResize="0"/>
          <p:nvPr/>
        </p:nvPicPr>
        <p:blipFill>
          <a:blip r:embed="rId11">
            <a:alphaModFix/>
          </a:blip>
          <a:stretch>
            <a:fillRect/>
          </a:stretch>
        </p:blipFill>
        <p:spPr>
          <a:xfrm>
            <a:off x="618375" y="3704500"/>
            <a:ext cx="5367401" cy="4309225"/>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249" name="Google Shape;249;p24"/>
          <p:cNvSpPr/>
          <p:nvPr/>
        </p:nvSpPr>
        <p:spPr>
          <a:xfrm>
            <a:off x="3082775" y="8672850"/>
            <a:ext cx="394200" cy="365400"/>
          </a:xfrm>
          <a:prstGeom prst="ellipse">
            <a:avLst/>
          </a:prstGeom>
          <a:solidFill>
            <a:schemeClr val="dk2"/>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4</a:t>
            </a:r>
            <a:endParaRPr b="1" sz="11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5"/>
          <p:cNvSpPr txBox="1"/>
          <p:nvPr>
            <p:ph type="title"/>
          </p:nvPr>
        </p:nvSpPr>
        <p:spPr>
          <a:xfrm>
            <a:off x="276400" y="172325"/>
            <a:ext cx="6038100" cy="1023900"/>
          </a:xfrm>
          <a:prstGeom prst="rect">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Suggested Timeline &amp; </a:t>
            </a:r>
            <a:r>
              <a:rPr lang="en">
                <a:solidFill>
                  <a:schemeClr val="dk2"/>
                </a:solidFill>
                <a:latin typeface="Roboto"/>
                <a:ea typeface="Roboto"/>
                <a:cs typeface="Roboto"/>
                <a:sym typeface="Roboto"/>
              </a:rPr>
              <a:t>Outreach</a:t>
            </a:r>
            <a:r>
              <a:rPr lang="en">
                <a:solidFill>
                  <a:schemeClr val="dk2"/>
                </a:solidFill>
                <a:latin typeface="Roboto"/>
                <a:ea typeface="Roboto"/>
                <a:cs typeface="Roboto"/>
                <a:sym typeface="Roboto"/>
              </a:rPr>
              <a:t> Information</a:t>
            </a:r>
            <a:endParaRPr>
              <a:solidFill>
                <a:schemeClr val="dk2"/>
              </a:solidFill>
              <a:latin typeface="Roboto"/>
              <a:ea typeface="Roboto"/>
              <a:cs typeface="Roboto"/>
              <a:sym typeface="Roboto"/>
            </a:endParaRPr>
          </a:p>
        </p:txBody>
      </p:sp>
      <p:sp>
        <p:nvSpPr>
          <p:cNvPr id="255" name="Google Shape;255;p25">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56" name="Google Shape;256;p25">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57" name="Google Shape;257;p25">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58" name="Google Shape;258;p25">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59" name="Google Shape;259;p25">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60" name="Google Shape;260;p25">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61" name="Google Shape;261;p25">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62" name="Google Shape;262;p25">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graphicFrame>
        <p:nvGraphicFramePr>
          <p:cNvPr id="263" name="Google Shape;263;p25"/>
          <p:cNvGraphicFramePr/>
          <p:nvPr/>
        </p:nvGraphicFramePr>
        <p:xfrm>
          <a:off x="276413" y="1337413"/>
          <a:ext cx="3000000" cy="3000000"/>
        </p:xfrm>
        <a:graphic>
          <a:graphicData uri="http://schemas.openxmlformats.org/drawingml/2006/table">
            <a:tbl>
              <a:tblPr>
                <a:noFill/>
                <a:tableStyleId>{4451408D-E763-42F3-8207-26D54C05A588}</a:tableStyleId>
              </a:tblPr>
              <a:tblGrid>
                <a:gridCol w="2012675"/>
                <a:gridCol w="1879100"/>
                <a:gridCol w="2146300"/>
              </a:tblGrid>
              <a:tr h="434950">
                <a:tc>
                  <a:txBody>
                    <a:bodyPr/>
                    <a:lstStyle/>
                    <a:p>
                      <a:pPr indent="0" lvl="0" marL="0" rtl="0" algn="ctr">
                        <a:spcBef>
                          <a:spcPts val="0"/>
                        </a:spcBef>
                        <a:spcAft>
                          <a:spcPts val="0"/>
                        </a:spcAft>
                        <a:buNone/>
                      </a:pPr>
                      <a:r>
                        <a:rPr lang="en" sz="1600">
                          <a:solidFill>
                            <a:srgbClr val="073763"/>
                          </a:solidFill>
                          <a:latin typeface="Roboto Light"/>
                          <a:ea typeface="Roboto Light"/>
                          <a:cs typeface="Roboto Light"/>
                          <a:sym typeface="Roboto Light"/>
                        </a:rPr>
                        <a:t>Timeframe</a:t>
                      </a:r>
                      <a:endParaRPr sz="1600">
                        <a:solidFill>
                          <a:srgbClr val="073763"/>
                        </a:solidFill>
                        <a:latin typeface="Roboto Light"/>
                        <a:ea typeface="Roboto Light"/>
                        <a:cs typeface="Roboto Light"/>
                        <a:sym typeface="Roboto Light"/>
                      </a:endParaRPr>
                    </a:p>
                  </a:txBody>
                  <a:tcPr marT="91425" marB="91425" marR="91425" marL="91425">
                    <a:solidFill>
                      <a:srgbClr val="FFFFFF"/>
                    </a:solidFill>
                  </a:tcPr>
                </a:tc>
                <a:tc>
                  <a:txBody>
                    <a:bodyPr/>
                    <a:lstStyle/>
                    <a:p>
                      <a:pPr indent="0" lvl="0" marL="0" rtl="0" algn="ctr">
                        <a:spcBef>
                          <a:spcPts val="0"/>
                        </a:spcBef>
                        <a:spcAft>
                          <a:spcPts val="0"/>
                        </a:spcAft>
                        <a:buNone/>
                      </a:pPr>
                      <a:r>
                        <a:rPr lang="en" sz="1600">
                          <a:solidFill>
                            <a:srgbClr val="073763"/>
                          </a:solidFill>
                          <a:latin typeface="Roboto Light"/>
                          <a:ea typeface="Roboto Light"/>
                          <a:cs typeface="Roboto Light"/>
                          <a:sym typeface="Roboto Light"/>
                        </a:rPr>
                        <a:t>What?</a:t>
                      </a:r>
                      <a:endParaRPr sz="1600">
                        <a:solidFill>
                          <a:srgbClr val="073763"/>
                        </a:solidFill>
                        <a:latin typeface="Roboto Light"/>
                        <a:ea typeface="Roboto Light"/>
                        <a:cs typeface="Roboto Light"/>
                        <a:sym typeface="Roboto Light"/>
                      </a:endParaRPr>
                    </a:p>
                  </a:txBody>
                  <a:tcPr marT="91425" marB="91425" marR="91425" marL="91425">
                    <a:solidFill>
                      <a:srgbClr val="FFFFFF"/>
                    </a:solidFill>
                  </a:tcPr>
                </a:tc>
                <a:tc>
                  <a:txBody>
                    <a:bodyPr/>
                    <a:lstStyle/>
                    <a:p>
                      <a:pPr indent="0" lvl="0" marL="0" rtl="0" algn="ctr">
                        <a:spcBef>
                          <a:spcPts val="0"/>
                        </a:spcBef>
                        <a:spcAft>
                          <a:spcPts val="0"/>
                        </a:spcAft>
                        <a:buNone/>
                      </a:pPr>
                      <a:r>
                        <a:rPr lang="en" sz="1600">
                          <a:solidFill>
                            <a:srgbClr val="073763"/>
                          </a:solidFill>
                          <a:latin typeface="Roboto Light"/>
                          <a:ea typeface="Roboto Light"/>
                          <a:cs typeface="Roboto Light"/>
                          <a:sym typeface="Roboto Light"/>
                        </a:rPr>
                        <a:t>Resources:</a:t>
                      </a:r>
                      <a:endParaRPr sz="1600">
                        <a:solidFill>
                          <a:srgbClr val="073763"/>
                        </a:solidFill>
                        <a:latin typeface="Roboto Light"/>
                        <a:ea typeface="Roboto Light"/>
                        <a:cs typeface="Roboto Light"/>
                        <a:sym typeface="Roboto Light"/>
                      </a:endParaRPr>
                    </a:p>
                  </a:txBody>
                  <a:tcPr marT="91425" marB="91425" marR="91425" marL="91425">
                    <a:solidFill>
                      <a:srgbClr val="FFFFFF"/>
                    </a:solidFill>
                  </a:tcPr>
                </a:tc>
              </a:tr>
              <a:tr h="1529925">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Early August</a:t>
                      </a:r>
                      <a:endParaRPr sz="900">
                        <a:solidFill>
                          <a:srgbClr val="07376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(Before/Immediately after school opens)	</a:t>
                      </a:r>
                      <a:endParaRPr sz="900">
                        <a:latin typeface="Roboto"/>
                        <a:ea typeface="Roboto"/>
                        <a:cs typeface="Roboto"/>
                        <a:sym typeface="Roboto"/>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Consider a game, </a:t>
                      </a:r>
                      <a:r>
                        <a:rPr lang="en" sz="900">
                          <a:solidFill>
                            <a:srgbClr val="073763"/>
                          </a:solidFill>
                          <a:latin typeface="Roboto"/>
                          <a:ea typeface="Roboto"/>
                          <a:cs typeface="Roboto"/>
                          <a:sym typeface="Roboto"/>
                        </a:rPr>
                        <a:t>video, slide deck, Parent Square Post sent VIA ParentSquare to introduce yourself to students and their families. </a:t>
                      </a:r>
                      <a:endParaRPr sz="900">
                        <a:solidFill>
                          <a:srgbClr val="07376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900">
                        <a:solidFill>
                          <a:srgbClr val="07376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You could also request that students and their families contribute to a class slide deck… Ex.</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11"/>
                        </a:rPr>
                        <a:t>Get To Know MVHS</a:t>
                      </a:r>
                      <a:endParaRPr sz="900">
                        <a:latin typeface="Roboto"/>
                        <a:ea typeface="Roboto"/>
                        <a:cs typeface="Roboto"/>
                        <a:sym typeface="Roboto"/>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900" u="sng">
                          <a:solidFill>
                            <a:schemeClr val="hlink"/>
                          </a:solidFill>
                          <a:latin typeface="Roboto"/>
                          <a:ea typeface="Roboto"/>
                          <a:cs typeface="Roboto"/>
                          <a:sym typeface="Roboto"/>
                          <a:hlinkClick r:id="rId12"/>
                        </a:rPr>
                        <a:t>All District Technology Apps</a:t>
                      </a:r>
                      <a:endParaRPr sz="900">
                        <a:solidFill>
                          <a:srgbClr val="073763"/>
                        </a:solidFill>
                        <a:latin typeface="Roboto"/>
                        <a:ea typeface="Roboto"/>
                        <a:cs typeface="Roboto"/>
                        <a:sym typeface="Roboto"/>
                      </a:endParaRPr>
                    </a:p>
                    <a:p>
                      <a:pPr indent="0" lvl="0" marL="0" rtl="0" algn="l">
                        <a:spcBef>
                          <a:spcPts val="0"/>
                        </a:spcBef>
                        <a:spcAft>
                          <a:spcPts val="0"/>
                        </a:spcAft>
                        <a:buNone/>
                      </a:pPr>
                      <a:r>
                        <a:rPr lang="en" sz="900">
                          <a:solidFill>
                            <a:srgbClr val="073763"/>
                          </a:solidFill>
                          <a:latin typeface="Roboto"/>
                          <a:ea typeface="Roboto"/>
                          <a:cs typeface="Roboto"/>
                          <a:sym typeface="Roboto"/>
                        </a:rPr>
                        <a:t>Screencastify, Canva for Ed, Kahoot, Peardeck, Slides, WeVideo, Youtube are all fun ways to make a virtual or digital introduction to your students and families before they ever meet you in person. Imagine how they will appreciate that effort to help relieve some of their nervousness about you!</a:t>
                      </a:r>
                      <a:endParaRPr sz="900">
                        <a:solidFill>
                          <a:srgbClr val="073763"/>
                        </a:solidFill>
                        <a:latin typeface="Roboto"/>
                        <a:ea typeface="Roboto"/>
                        <a:cs typeface="Roboto"/>
                        <a:sym typeface="Roboto"/>
                      </a:endParaRPr>
                    </a:p>
                  </a:txBody>
                  <a:tcPr marT="91425" marB="91425" marR="91425" marL="91425">
                    <a:lnB cap="flat" cmpd="sng" w="9525">
                      <a:solidFill>
                        <a:srgbClr val="9E9E9E"/>
                      </a:solidFill>
                      <a:prstDash val="solid"/>
                      <a:round/>
                      <a:headEnd len="sm" w="sm" type="none"/>
                      <a:tailEnd len="sm" w="sm" type="none"/>
                    </a:lnB>
                    <a:solidFill>
                      <a:srgbClr val="FFFFFF"/>
                    </a:solidFill>
                  </a:tcPr>
                </a:tc>
              </a:tr>
              <a:tr h="1079925">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Immediately following Back to School Night</a:t>
                      </a:r>
                      <a:endParaRPr sz="900">
                        <a:solidFill>
                          <a:srgbClr val="073763"/>
                        </a:solidFill>
                        <a:latin typeface="Roboto"/>
                        <a:ea typeface="Roboto"/>
                        <a:cs typeface="Roboto"/>
                        <a:sym typeface="Roboto"/>
                      </a:endParaRPr>
                    </a:p>
                    <a:p>
                      <a:pPr indent="0" lvl="0" marL="0" rtl="0" algn="l">
                        <a:spcBef>
                          <a:spcPts val="0"/>
                        </a:spcBef>
                        <a:spcAft>
                          <a:spcPts val="0"/>
                        </a:spcAft>
                        <a:buNone/>
                      </a:pPr>
                      <a:r>
                        <a:t/>
                      </a:r>
                      <a:endParaRPr sz="900">
                        <a:solidFill>
                          <a:srgbClr val="073763"/>
                        </a:solidFill>
                        <a:latin typeface="Roboto"/>
                        <a:ea typeface="Roboto"/>
                        <a:cs typeface="Roboto"/>
                        <a:sym typeface="Robo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After Back to School Night Recap of important information from your class. </a:t>
                      </a:r>
                      <a:endParaRPr sz="900">
                        <a:solidFill>
                          <a:srgbClr val="073763"/>
                        </a:solidFill>
                        <a:latin typeface="Roboto"/>
                        <a:ea typeface="Roboto"/>
                        <a:cs typeface="Roboto"/>
                        <a:sym typeface="Robo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900">
                        <a:solidFill>
                          <a:schemeClr val="lt1"/>
                        </a:solidFill>
                        <a:latin typeface="Roboto"/>
                        <a:ea typeface="Roboto"/>
                        <a:cs typeface="Roboto"/>
                        <a:sym typeface="Roboto"/>
                      </a:endParaRPr>
                    </a:p>
                    <a:p>
                      <a:pPr indent="0" lvl="0" marL="0" rtl="0" algn="l">
                        <a:spcBef>
                          <a:spcPts val="0"/>
                        </a:spcBef>
                        <a:spcAft>
                          <a:spcPts val="0"/>
                        </a:spcAft>
                        <a:buNone/>
                      </a:pPr>
                      <a:r>
                        <a:rPr lang="en" sz="900">
                          <a:solidFill>
                            <a:srgbClr val="073763"/>
                          </a:solidFill>
                          <a:latin typeface="Roboto"/>
                          <a:ea typeface="Roboto"/>
                          <a:cs typeface="Roboto"/>
                          <a:sym typeface="Roboto"/>
                        </a:rPr>
                        <a:t>See post BTSN “Template” in ParentSquare</a:t>
                      </a:r>
                      <a:endParaRPr sz="900">
                        <a:solidFill>
                          <a:srgbClr val="073763"/>
                        </a:solidFill>
                        <a:latin typeface="Roboto"/>
                        <a:ea typeface="Roboto"/>
                        <a:cs typeface="Roboto"/>
                        <a:sym typeface="Robo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1529925">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Early September</a:t>
                      </a:r>
                      <a:endParaRPr sz="900">
                        <a:solidFill>
                          <a:srgbClr val="07376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900">
                        <a:solidFill>
                          <a:srgbClr val="073763"/>
                        </a:solidFill>
                        <a:latin typeface="Roboto"/>
                        <a:ea typeface="Roboto"/>
                        <a:cs typeface="Roboto"/>
                        <a:sym typeface="Roboto"/>
                      </a:endParaRPr>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First Newsletter to all</a:t>
                      </a:r>
                      <a:endParaRPr sz="900">
                        <a:solidFill>
                          <a:srgbClr val="073763"/>
                        </a:solidFill>
                        <a:latin typeface="Roboto"/>
                        <a:ea typeface="Roboto"/>
                        <a:cs typeface="Roboto"/>
                        <a:sym typeface="Roboto"/>
                      </a:endParaRPr>
                    </a:p>
                    <a:p>
                      <a:pPr indent="0" lvl="0" marL="0" rtl="0" algn="l">
                        <a:spcBef>
                          <a:spcPts val="0"/>
                        </a:spcBef>
                        <a:spcAft>
                          <a:spcPts val="0"/>
                        </a:spcAft>
                        <a:buNone/>
                      </a:pPr>
                      <a:r>
                        <a:t/>
                      </a:r>
                      <a:endParaRPr sz="900">
                        <a:solidFill>
                          <a:srgbClr val="073763"/>
                        </a:solidFill>
                        <a:latin typeface="Roboto"/>
                        <a:ea typeface="Roboto"/>
                        <a:cs typeface="Roboto"/>
                        <a:sym typeface="Roboto"/>
                      </a:endParaRPr>
                    </a:p>
                    <a:p>
                      <a:pPr indent="0" lvl="0" marL="0" rtl="0" algn="l">
                        <a:spcBef>
                          <a:spcPts val="0"/>
                        </a:spcBef>
                        <a:spcAft>
                          <a:spcPts val="0"/>
                        </a:spcAft>
                        <a:buNone/>
                      </a:pPr>
                      <a:r>
                        <a:rPr lang="en" sz="900">
                          <a:solidFill>
                            <a:srgbClr val="073763"/>
                          </a:solidFill>
                          <a:latin typeface="Roboto"/>
                          <a:ea typeface="Roboto"/>
                          <a:cs typeface="Roboto"/>
                          <a:sym typeface="Roboto"/>
                        </a:rPr>
                        <a:t>Targeted Communication to families of students who may require more support </a:t>
                      </a:r>
                      <a:endParaRPr sz="900">
                        <a:solidFill>
                          <a:srgbClr val="073763"/>
                        </a:solidFill>
                        <a:latin typeface="Roboto"/>
                        <a:ea typeface="Roboto"/>
                        <a:cs typeface="Roboto"/>
                        <a:sym typeface="Roboto"/>
                      </a:endParaRPr>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Templates</a:t>
                      </a:r>
                      <a:r>
                        <a:rPr lang="en" sz="900">
                          <a:solidFill>
                            <a:srgbClr val="073763"/>
                          </a:solidFill>
                          <a:latin typeface="Roboto"/>
                          <a:ea typeface="Roboto"/>
                          <a:cs typeface="Roboto"/>
                          <a:sym typeface="Roboto"/>
                        </a:rPr>
                        <a:t> in ParentSquare </a:t>
                      </a:r>
                      <a:endParaRPr sz="900">
                        <a:solidFill>
                          <a:srgbClr val="073763"/>
                        </a:solidFill>
                        <a:latin typeface="Roboto"/>
                        <a:ea typeface="Roboto"/>
                        <a:cs typeface="Roboto"/>
                        <a:sym typeface="Roboto"/>
                      </a:endParaRPr>
                    </a:p>
                  </a:txBody>
                  <a:tcPr marT="91425" marB="91425" marR="91425" marL="91425">
                    <a:lnT cap="flat" cmpd="sng" w="9525">
                      <a:solidFill>
                        <a:srgbClr val="9E9E9E"/>
                      </a:solidFill>
                      <a:prstDash val="solid"/>
                      <a:round/>
                      <a:headEnd len="sm" w="sm" type="none"/>
                      <a:tailEnd len="sm" w="sm" type="none"/>
                    </a:lnT>
                    <a:solidFill>
                      <a:srgbClr val="FFFFFF"/>
                    </a:solidFill>
                  </a:tcPr>
                </a:tc>
              </a:tr>
              <a:tr h="1116475">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First Prog Rpt</a:t>
                      </a:r>
                      <a:endParaRPr sz="900">
                        <a:solidFill>
                          <a:srgbClr val="073763"/>
                        </a:solidFill>
                        <a:latin typeface="Roboto"/>
                        <a:ea typeface="Roboto"/>
                        <a:cs typeface="Roboto"/>
                        <a:sym typeface="Roboto"/>
                      </a:endParaRPr>
                    </a:p>
                    <a:p>
                      <a:pPr indent="0" lvl="0" marL="0" rtl="0" algn="l">
                        <a:spcBef>
                          <a:spcPts val="0"/>
                        </a:spcBef>
                        <a:spcAft>
                          <a:spcPts val="0"/>
                        </a:spcAft>
                        <a:buNone/>
                      </a:pPr>
                      <a:r>
                        <a:rPr lang="en" sz="900">
                          <a:solidFill>
                            <a:srgbClr val="073763"/>
                          </a:solidFill>
                          <a:latin typeface="Roboto"/>
                          <a:ea typeface="Roboto"/>
                          <a:cs typeface="Roboto"/>
                          <a:sym typeface="Roboto"/>
                        </a:rPr>
                        <a:t>Early/mid -September</a:t>
                      </a:r>
                      <a:endParaRPr sz="900">
                        <a:solidFill>
                          <a:srgbClr val="073763"/>
                        </a:solidFill>
                        <a:latin typeface="Roboto"/>
                        <a:ea typeface="Roboto"/>
                        <a:cs typeface="Roboto"/>
                        <a:sym typeface="Roboto"/>
                      </a:endParaRPr>
                    </a:p>
                    <a:p>
                      <a:pPr indent="0" lvl="0" marL="0" rtl="0" algn="l">
                        <a:spcBef>
                          <a:spcPts val="0"/>
                        </a:spcBef>
                        <a:spcAft>
                          <a:spcPts val="0"/>
                        </a:spcAft>
                        <a:buNone/>
                      </a:pPr>
                      <a:r>
                        <a:t/>
                      </a:r>
                      <a:endParaRPr sz="900">
                        <a:solidFill>
                          <a:srgbClr val="07376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(send in addition to the required Progress Report)</a:t>
                      </a:r>
                      <a:endParaRPr sz="900">
                        <a:solidFill>
                          <a:srgbClr val="073763"/>
                        </a:solidFill>
                        <a:latin typeface="Roboto"/>
                        <a:ea typeface="Roboto"/>
                        <a:cs typeface="Roboto"/>
                        <a:sym typeface="Roboto"/>
                      </a:endParaRPr>
                    </a:p>
                  </a:txBody>
                  <a:tcPr marT="91425" marB="91425" marR="91425" marL="91425">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During First Progress Reporting </a:t>
                      </a:r>
                      <a:endParaRPr sz="900">
                        <a:solidFill>
                          <a:srgbClr val="073763"/>
                        </a:solidFill>
                        <a:latin typeface="Roboto"/>
                        <a:ea typeface="Roboto"/>
                        <a:cs typeface="Roboto"/>
                        <a:sym typeface="Roboto"/>
                      </a:endParaRPr>
                    </a:p>
                    <a:p>
                      <a:pPr indent="0" lvl="0" marL="0" rtl="0" algn="l">
                        <a:spcBef>
                          <a:spcPts val="0"/>
                        </a:spcBef>
                        <a:spcAft>
                          <a:spcPts val="0"/>
                        </a:spcAft>
                        <a:buNone/>
                      </a:pPr>
                      <a:r>
                        <a:t/>
                      </a:r>
                      <a:endParaRPr sz="900">
                        <a:solidFill>
                          <a:srgbClr val="073763"/>
                        </a:solidFill>
                        <a:latin typeface="Roboto"/>
                        <a:ea typeface="Roboto"/>
                        <a:cs typeface="Roboto"/>
                        <a:sym typeface="Roboto"/>
                      </a:endParaRPr>
                    </a:p>
                    <a:p>
                      <a:pPr indent="0" lvl="0" marL="0" rtl="0" algn="l">
                        <a:spcBef>
                          <a:spcPts val="0"/>
                        </a:spcBef>
                        <a:spcAft>
                          <a:spcPts val="0"/>
                        </a:spcAft>
                        <a:buNone/>
                      </a:pPr>
                      <a:r>
                        <a:rPr lang="en" sz="900">
                          <a:solidFill>
                            <a:srgbClr val="073763"/>
                          </a:solidFill>
                          <a:latin typeface="Roboto"/>
                          <a:ea typeface="Roboto"/>
                          <a:cs typeface="Roboto"/>
                          <a:sym typeface="Roboto"/>
                        </a:rPr>
                        <a:t>Send information (even if you already have) that is just about how to contact you to make parent teacher conference. </a:t>
                      </a:r>
                      <a:endParaRPr sz="900">
                        <a:solidFill>
                          <a:srgbClr val="073763"/>
                        </a:solidFill>
                        <a:latin typeface="Roboto"/>
                        <a:ea typeface="Roboto"/>
                        <a:cs typeface="Roboto"/>
                        <a:sym typeface="Roboto"/>
                      </a:endParaRPr>
                    </a:p>
                  </a:txBody>
                  <a:tcPr marT="91425" marB="91425" marR="91425" marL="91425">
                    <a:solidFill>
                      <a:srgbClr val="FFFFFF"/>
                    </a:solidFill>
                  </a:tcPr>
                </a:tc>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Parent teacher conference info Template in PS</a:t>
                      </a:r>
                      <a:endParaRPr sz="900">
                        <a:solidFill>
                          <a:srgbClr val="073763"/>
                        </a:solidFill>
                        <a:latin typeface="Roboto"/>
                        <a:ea typeface="Roboto"/>
                        <a:cs typeface="Roboto"/>
                        <a:sym typeface="Roboto"/>
                      </a:endParaRPr>
                    </a:p>
                    <a:p>
                      <a:pPr indent="0" lvl="0" marL="0" rtl="0" algn="l">
                        <a:spcBef>
                          <a:spcPts val="0"/>
                        </a:spcBef>
                        <a:spcAft>
                          <a:spcPts val="0"/>
                        </a:spcAft>
                        <a:buNone/>
                      </a:pPr>
                      <a:r>
                        <a:t/>
                      </a:r>
                      <a:endParaRPr sz="900">
                        <a:solidFill>
                          <a:srgbClr val="073763"/>
                        </a:solidFill>
                        <a:latin typeface="Roboto"/>
                        <a:ea typeface="Roboto"/>
                        <a:cs typeface="Roboto"/>
                        <a:sym typeface="Roboto"/>
                      </a:endParaRPr>
                    </a:p>
                    <a:p>
                      <a:pPr indent="0" lvl="0" marL="0" rtl="0" algn="l">
                        <a:spcBef>
                          <a:spcPts val="0"/>
                        </a:spcBef>
                        <a:spcAft>
                          <a:spcPts val="0"/>
                        </a:spcAft>
                        <a:buNone/>
                      </a:pPr>
                      <a:r>
                        <a:rPr lang="en" sz="900">
                          <a:solidFill>
                            <a:srgbClr val="073763"/>
                          </a:solidFill>
                          <a:latin typeface="Roboto"/>
                          <a:ea typeface="Roboto"/>
                          <a:cs typeface="Roboto"/>
                          <a:sym typeface="Roboto"/>
                        </a:rPr>
                        <a:t>You can set up appointments in ParentSquare so parents and make appts easily with you.</a:t>
                      </a:r>
                      <a:endParaRPr sz="900">
                        <a:solidFill>
                          <a:srgbClr val="073763"/>
                        </a:solidFill>
                        <a:latin typeface="Roboto"/>
                        <a:ea typeface="Roboto"/>
                        <a:cs typeface="Roboto"/>
                        <a:sym typeface="Roboto"/>
                      </a:endParaRPr>
                    </a:p>
                  </a:txBody>
                  <a:tcPr marT="91425" marB="91425" marR="91425" marL="91425">
                    <a:solidFill>
                      <a:srgbClr val="FFFFFF"/>
                    </a:solidFill>
                  </a:tcPr>
                </a:tc>
              </a:tr>
              <a:tr h="1177600">
                <a:tc>
                  <a:txBody>
                    <a:bodyPr/>
                    <a:lstStyle/>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End of Qtr 1	</a:t>
                      </a:r>
                      <a:endParaRPr sz="900">
                        <a:solidFill>
                          <a:srgbClr val="073763"/>
                        </a:solidFill>
                        <a:latin typeface="Roboto"/>
                        <a:ea typeface="Roboto"/>
                        <a:cs typeface="Roboto"/>
                        <a:sym typeface="Roboto"/>
                      </a:endParaRPr>
                    </a:p>
                  </a:txBody>
                  <a:tcPr marT="91425" marB="91425" marR="91425" marL="91425">
                    <a:solidFill>
                      <a:srgbClr val="FFFFFF"/>
                    </a:solidFill>
                  </a:tcPr>
                </a:tc>
                <a:tc>
                  <a:txBody>
                    <a:bodyPr/>
                    <a:lstStyle/>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Reminder i</a:t>
                      </a:r>
                      <a:r>
                        <a:rPr lang="en" sz="900">
                          <a:solidFill>
                            <a:srgbClr val="073763"/>
                          </a:solidFill>
                          <a:latin typeface="Roboto"/>
                          <a:ea typeface="Roboto"/>
                          <a:cs typeface="Roboto"/>
                          <a:sym typeface="Roboto"/>
                        </a:rPr>
                        <a:t>nvites to Parents to contact teachers for conference if desired</a:t>
                      </a:r>
                      <a:endParaRPr sz="900">
                        <a:solidFill>
                          <a:srgbClr val="073763"/>
                        </a:solidFill>
                        <a:latin typeface="Roboto"/>
                        <a:ea typeface="Roboto"/>
                        <a:cs typeface="Roboto"/>
                        <a:sym typeface="Roboto"/>
                      </a:endParaRPr>
                    </a:p>
                  </a:txBody>
                  <a:tcPr marT="91425" marB="91425" marR="91425" marL="91425">
                    <a:solidFill>
                      <a:srgbClr val="FFFFFF"/>
                    </a:solidFill>
                  </a:tcPr>
                </a:tc>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Same as above!</a:t>
                      </a:r>
                      <a:endParaRPr sz="900">
                        <a:solidFill>
                          <a:srgbClr val="073763"/>
                        </a:solidFill>
                        <a:latin typeface="Roboto"/>
                        <a:ea typeface="Roboto"/>
                        <a:cs typeface="Roboto"/>
                        <a:sym typeface="Roboto"/>
                      </a:endParaRPr>
                    </a:p>
                  </a:txBody>
                  <a:tcPr marT="91425" marB="91425" marR="91425" marL="91425">
                    <a:solidFill>
                      <a:srgbClr val="FFFFFF"/>
                    </a:solidFill>
                  </a:tcPr>
                </a:tc>
              </a:tr>
              <a:tr h="853750">
                <a:tc>
                  <a:txBody>
                    <a:bodyPr/>
                    <a:lstStyle/>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Monthly/New </a:t>
                      </a:r>
                      <a:endParaRPr sz="900">
                        <a:solidFill>
                          <a:srgbClr val="07376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900">
                          <a:solidFill>
                            <a:srgbClr val="073763"/>
                          </a:solidFill>
                          <a:latin typeface="Roboto"/>
                          <a:ea typeface="Roboto"/>
                          <a:cs typeface="Roboto"/>
                          <a:sym typeface="Roboto"/>
                        </a:rPr>
                        <a:t>Unit of Study</a:t>
                      </a:r>
                      <a:endParaRPr sz="900">
                        <a:solidFill>
                          <a:srgbClr val="073763"/>
                        </a:solidFill>
                        <a:latin typeface="Roboto"/>
                        <a:ea typeface="Roboto"/>
                        <a:cs typeface="Roboto"/>
                        <a:sym typeface="Roboto"/>
                      </a:endParaRPr>
                    </a:p>
                  </a:txBody>
                  <a:tcPr marT="91425" marB="91425" marR="91425" marL="91425">
                    <a:solidFill>
                      <a:srgbClr val="FFFFFF"/>
                    </a:solidFill>
                  </a:tcPr>
                </a:tc>
                <a:tc>
                  <a:txBody>
                    <a:bodyPr/>
                    <a:lstStyle/>
                    <a:p>
                      <a:pPr indent="0" lvl="0" marL="0" rtl="0" algn="l">
                        <a:spcBef>
                          <a:spcPts val="0"/>
                        </a:spcBef>
                        <a:spcAft>
                          <a:spcPts val="0"/>
                        </a:spcAft>
                        <a:buNone/>
                      </a:pPr>
                      <a:r>
                        <a:rPr lang="en" sz="900">
                          <a:solidFill>
                            <a:srgbClr val="073763"/>
                          </a:solidFill>
                          <a:latin typeface="Roboto"/>
                          <a:ea typeface="Roboto"/>
                          <a:cs typeface="Roboto"/>
                          <a:sym typeface="Roboto"/>
                        </a:rPr>
                        <a:t>Periodic Teacher Newsletter </a:t>
                      </a:r>
                      <a:endParaRPr sz="900">
                        <a:solidFill>
                          <a:srgbClr val="073763"/>
                        </a:solidFill>
                        <a:latin typeface="Roboto"/>
                        <a:ea typeface="Roboto"/>
                        <a:cs typeface="Roboto"/>
                        <a:sym typeface="Roboto"/>
                      </a:endParaRPr>
                    </a:p>
                  </a:txBody>
                  <a:tcPr marT="91425" marB="91425" marR="91425" marL="91425">
                    <a:solidFill>
                      <a:srgbClr val="FFFFFF"/>
                    </a:solidFill>
                  </a:tcPr>
                </a:tc>
                <a:tc>
                  <a:txBody>
                    <a:bodyPr/>
                    <a:lstStyle/>
                    <a:p>
                      <a:pPr indent="-285750" lvl="0" marL="457200" rtl="0" algn="l">
                        <a:spcBef>
                          <a:spcPts val="0"/>
                        </a:spcBef>
                        <a:spcAft>
                          <a:spcPts val="0"/>
                        </a:spcAft>
                        <a:buClr>
                          <a:srgbClr val="073763"/>
                        </a:buClr>
                        <a:buSzPts val="900"/>
                        <a:buFont typeface="Roboto"/>
                        <a:buChar char="●"/>
                      </a:pPr>
                      <a:r>
                        <a:rPr lang="en" sz="900">
                          <a:solidFill>
                            <a:srgbClr val="073763"/>
                          </a:solidFill>
                          <a:latin typeface="Roboto"/>
                          <a:ea typeface="Roboto"/>
                          <a:cs typeface="Roboto"/>
                          <a:sym typeface="Roboto"/>
                        </a:rPr>
                        <a:t>LAHS: Teacher Newsletter Template</a:t>
                      </a:r>
                      <a:endParaRPr sz="900">
                        <a:solidFill>
                          <a:srgbClr val="073763"/>
                        </a:solidFill>
                        <a:latin typeface="Roboto"/>
                        <a:ea typeface="Roboto"/>
                        <a:cs typeface="Roboto"/>
                        <a:sym typeface="Roboto"/>
                      </a:endParaRPr>
                    </a:p>
                    <a:p>
                      <a:pPr indent="-285750" lvl="0" marL="457200" rtl="0" algn="l">
                        <a:spcBef>
                          <a:spcPts val="0"/>
                        </a:spcBef>
                        <a:spcAft>
                          <a:spcPts val="0"/>
                        </a:spcAft>
                        <a:buClr>
                          <a:srgbClr val="073763"/>
                        </a:buClr>
                        <a:buSzPts val="900"/>
                        <a:buFont typeface="Roboto"/>
                        <a:buChar char="●"/>
                      </a:pPr>
                      <a:r>
                        <a:rPr lang="en" sz="900">
                          <a:solidFill>
                            <a:srgbClr val="073763"/>
                          </a:solidFill>
                          <a:latin typeface="Roboto"/>
                          <a:ea typeface="Roboto"/>
                          <a:cs typeface="Roboto"/>
                          <a:sym typeface="Roboto"/>
                        </a:rPr>
                        <a:t>MVHS: Teacher Newsletter Template</a:t>
                      </a:r>
                      <a:endParaRPr sz="900">
                        <a:solidFill>
                          <a:srgbClr val="073763"/>
                        </a:solidFill>
                        <a:latin typeface="Roboto"/>
                        <a:ea typeface="Roboto"/>
                        <a:cs typeface="Roboto"/>
                        <a:sym typeface="Roboto"/>
                      </a:endParaRPr>
                    </a:p>
                  </a:txBody>
                  <a:tcPr marT="91425" marB="91425" marR="91425" marL="91425">
                    <a:solidFill>
                      <a:srgbClr val="FFFFFF"/>
                    </a:solidFill>
                  </a:tcPr>
                </a:tc>
              </a:tr>
            </a:tbl>
          </a:graphicData>
        </a:graphic>
      </p:graphicFrame>
      <p:sp>
        <p:nvSpPr>
          <p:cNvPr id="264" name="Google Shape;264;p25"/>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5</a:t>
            </a:r>
            <a:endParaRPr b="1" sz="11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ph type="title"/>
          </p:nvPr>
        </p:nvSpPr>
        <p:spPr>
          <a:xfrm>
            <a:off x="1004350" y="1564675"/>
            <a:ext cx="4668600" cy="18372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Roboto"/>
                <a:ea typeface="Roboto"/>
                <a:cs typeface="Roboto"/>
                <a:sym typeface="Roboto"/>
              </a:rPr>
              <a:t>An Equity-based Approach</a:t>
            </a:r>
            <a:endParaRPr>
              <a:latin typeface="Roboto"/>
              <a:ea typeface="Roboto"/>
              <a:cs typeface="Roboto"/>
              <a:sym typeface="Roboto"/>
            </a:endParaRPr>
          </a:p>
        </p:txBody>
      </p:sp>
      <p:sp>
        <p:nvSpPr>
          <p:cNvPr id="270" name="Google Shape;270;p26">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1" name="Google Shape;271;p26">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2" name="Google Shape;272;p26">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3" name="Google Shape;273;p26">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4" name="Google Shape;274;p26">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5" name="Google Shape;275;p26">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6" name="Google Shape;276;p26">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77" name="Google Shape;277;p26">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278" name="Google Shape;278;p26"/>
          <p:cNvPicPr preferRelativeResize="0"/>
          <p:nvPr/>
        </p:nvPicPr>
        <p:blipFill>
          <a:blip r:embed="rId11">
            <a:alphaModFix/>
          </a:blip>
          <a:stretch>
            <a:fillRect/>
          </a:stretch>
        </p:blipFill>
        <p:spPr>
          <a:xfrm>
            <a:off x="881175" y="3429400"/>
            <a:ext cx="5095650" cy="50711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279" name="Google Shape;279;p26"/>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6</a:t>
            </a:r>
            <a:endParaRPr b="1" sz="11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a:hlinkClick action="ppaction://hlinksldjump" r:id="rId3"/>
          </p:cNvPr>
          <p:cNvSpPr txBox="1"/>
          <p:nvPr/>
        </p:nvSpPr>
        <p:spPr>
          <a:xfrm rot="5400000">
            <a:off x="6143850" y="3817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85" name="Google Shape;285;p27">
            <a:hlinkClick action="ppaction://hlinksldjump" r:id="rId4"/>
          </p:cNvPr>
          <p:cNvSpPr txBox="1"/>
          <p:nvPr/>
        </p:nvSpPr>
        <p:spPr>
          <a:xfrm rot="5400000">
            <a:off x="6143850" y="1534721"/>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86" name="Google Shape;286;p27">
            <a:hlinkClick action="ppaction://hlinksldjump" r:id="rId5"/>
          </p:cNvPr>
          <p:cNvSpPr txBox="1"/>
          <p:nvPr/>
        </p:nvSpPr>
        <p:spPr>
          <a:xfrm rot="5400000">
            <a:off x="6143850" y="2687693"/>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87" name="Google Shape;287;p27">
            <a:hlinkClick action="ppaction://hlinksldjump" r:id="rId6"/>
          </p:cNvPr>
          <p:cNvSpPr txBox="1"/>
          <p:nvPr/>
        </p:nvSpPr>
        <p:spPr>
          <a:xfrm rot="5400000">
            <a:off x="6143850" y="3840664"/>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88" name="Google Shape;288;p27">
            <a:hlinkClick action="ppaction://hlinksldjump" r:id="rId7"/>
          </p:cNvPr>
          <p:cNvSpPr txBox="1"/>
          <p:nvPr/>
        </p:nvSpPr>
        <p:spPr>
          <a:xfrm rot="5400000">
            <a:off x="6143850" y="4993636"/>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89" name="Google Shape;289;p27">
            <a:hlinkClick action="ppaction://hlinksldjump" r:id="rId8"/>
          </p:cNvPr>
          <p:cNvSpPr txBox="1"/>
          <p:nvPr/>
        </p:nvSpPr>
        <p:spPr>
          <a:xfrm rot="5400000">
            <a:off x="6143850" y="6146607"/>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90" name="Google Shape;290;p27">
            <a:hlinkClick action="ppaction://hlinksldjump" r:id="rId9"/>
          </p:cNvPr>
          <p:cNvSpPr txBox="1"/>
          <p:nvPr/>
        </p:nvSpPr>
        <p:spPr>
          <a:xfrm rot="5400000">
            <a:off x="6143850" y="7299579"/>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91" name="Google Shape;291;p27">
            <a:hlinkClick action="ppaction://hlinksldjump" r:id="rId10"/>
          </p:cNvPr>
          <p:cNvSpPr txBox="1"/>
          <p:nvPr/>
        </p:nvSpPr>
        <p:spPr>
          <a:xfrm rot="5400000">
            <a:off x="6143850" y="8452550"/>
            <a:ext cx="1095900" cy="3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292" name="Google Shape;292;p27"/>
          <p:cNvSpPr txBox="1"/>
          <p:nvPr>
            <p:ph type="title"/>
          </p:nvPr>
        </p:nvSpPr>
        <p:spPr>
          <a:xfrm>
            <a:off x="221163" y="1156050"/>
            <a:ext cx="6136200" cy="3395700"/>
          </a:xfrm>
          <a:prstGeom prst="rect">
            <a:avLst/>
          </a:prstGeom>
          <a:solidFill>
            <a:srgbClr val="FFFFFF"/>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0" lang="en" sz="1200">
                <a:solidFill>
                  <a:srgbClr val="3F3F3F"/>
                </a:solidFill>
                <a:latin typeface="Roboto"/>
                <a:ea typeface="Roboto"/>
                <a:cs typeface="Roboto"/>
                <a:sym typeface="Roboto"/>
              </a:rPr>
              <a:t>“Good for everybody. Essential for some.” Scott Townsend, EL Achieve </a:t>
            </a:r>
            <a:endParaRPr b="0" sz="1200">
              <a:solidFill>
                <a:srgbClr val="3F3F3F"/>
              </a:solidFill>
              <a:latin typeface="Roboto"/>
              <a:ea typeface="Roboto"/>
              <a:cs typeface="Roboto"/>
              <a:sym typeface="Roboto"/>
            </a:endParaRPr>
          </a:p>
          <a:p>
            <a:pPr indent="0" lvl="0" marL="0" rtl="0" algn="l">
              <a:spcBef>
                <a:spcPts val="0"/>
              </a:spcBef>
              <a:spcAft>
                <a:spcPts val="0"/>
              </a:spcAft>
              <a:buNone/>
            </a:pPr>
            <a:r>
              <a:t/>
            </a:r>
            <a:endParaRPr b="0" sz="1200">
              <a:solidFill>
                <a:srgbClr val="3F3F3F"/>
              </a:solidFill>
              <a:latin typeface="Roboto"/>
              <a:ea typeface="Roboto"/>
              <a:cs typeface="Roboto"/>
              <a:sym typeface="Roboto"/>
            </a:endParaRPr>
          </a:p>
          <a:p>
            <a:pPr indent="0" lvl="0" marL="0" rtl="0" algn="l">
              <a:spcBef>
                <a:spcPts val="0"/>
              </a:spcBef>
              <a:spcAft>
                <a:spcPts val="0"/>
              </a:spcAft>
              <a:buNone/>
            </a:pPr>
            <a:r>
              <a:rPr b="0" lang="en" sz="1200">
                <a:solidFill>
                  <a:srgbClr val="3F3F3F"/>
                </a:solidFill>
                <a:latin typeface="Roboto"/>
                <a:ea typeface="Roboto"/>
                <a:cs typeface="Roboto"/>
                <a:sym typeface="Roboto"/>
              </a:rPr>
              <a:t>We know that our staff have a finite set of hours in the day and many competing demands on your time.  In the same way that we are shifting our thinking about how to best meet the needs of students through a multi-tiered approach to Social-Emotional Wellness, that same idea can be applied to outreach and communication to families.</a:t>
            </a:r>
            <a:endParaRPr b="0" sz="1200">
              <a:solidFill>
                <a:srgbClr val="3F3F3F"/>
              </a:solidFill>
              <a:latin typeface="Roboto"/>
              <a:ea typeface="Roboto"/>
              <a:cs typeface="Roboto"/>
              <a:sym typeface="Roboto"/>
            </a:endParaRPr>
          </a:p>
          <a:p>
            <a:pPr indent="0" lvl="0" marL="0" rtl="0" algn="l">
              <a:spcBef>
                <a:spcPts val="0"/>
              </a:spcBef>
              <a:spcAft>
                <a:spcPts val="0"/>
              </a:spcAft>
              <a:buNone/>
            </a:pPr>
            <a:r>
              <a:t/>
            </a:r>
            <a:endParaRPr b="0" sz="1200">
              <a:solidFill>
                <a:srgbClr val="3F3F3F"/>
              </a:solidFill>
              <a:latin typeface="Roboto"/>
              <a:ea typeface="Roboto"/>
              <a:cs typeface="Roboto"/>
              <a:sym typeface="Roboto"/>
            </a:endParaRPr>
          </a:p>
          <a:p>
            <a:pPr indent="0" lvl="0" marL="0" rtl="0" algn="l">
              <a:spcBef>
                <a:spcPts val="0"/>
              </a:spcBef>
              <a:spcAft>
                <a:spcPts val="0"/>
              </a:spcAft>
              <a:buNone/>
            </a:pPr>
            <a:r>
              <a:rPr b="0" lang="en" sz="1200">
                <a:solidFill>
                  <a:srgbClr val="3F3F3F"/>
                </a:solidFill>
                <a:latin typeface="Roboto"/>
                <a:ea typeface="Roboto"/>
                <a:cs typeface="Roboto"/>
                <a:sym typeface="Roboto"/>
              </a:rPr>
              <a:t>Most of our students and families’ needs for communication can be met through a whole-school and whole-class approach. However, using an equity framework requires that we spend a little more time on the students and families who may require additional support and communication to succeed at the same level as their peers.  </a:t>
            </a:r>
            <a:endParaRPr b="0" sz="1200">
              <a:solidFill>
                <a:srgbClr val="3F3F3F"/>
              </a:solidFill>
              <a:latin typeface="Roboto"/>
              <a:ea typeface="Roboto"/>
              <a:cs typeface="Roboto"/>
              <a:sym typeface="Roboto"/>
            </a:endParaRPr>
          </a:p>
          <a:p>
            <a:pPr indent="0" lvl="0" marL="0" rtl="0" algn="l">
              <a:spcBef>
                <a:spcPts val="0"/>
              </a:spcBef>
              <a:spcAft>
                <a:spcPts val="0"/>
              </a:spcAft>
              <a:buNone/>
            </a:pPr>
            <a:r>
              <a:t/>
            </a:r>
            <a:endParaRPr b="0" sz="1200">
              <a:solidFill>
                <a:srgbClr val="3F3F3F"/>
              </a:solidFill>
              <a:latin typeface="Roboto"/>
              <a:ea typeface="Roboto"/>
              <a:cs typeface="Roboto"/>
              <a:sym typeface="Roboto"/>
            </a:endParaRPr>
          </a:p>
          <a:p>
            <a:pPr indent="0" lvl="0" marL="0" rtl="0" algn="l">
              <a:spcBef>
                <a:spcPts val="0"/>
              </a:spcBef>
              <a:spcAft>
                <a:spcPts val="0"/>
              </a:spcAft>
              <a:buNone/>
            </a:pPr>
            <a:r>
              <a:rPr b="0" lang="en" sz="1200">
                <a:solidFill>
                  <a:srgbClr val="3F3F3F"/>
                </a:solidFill>
                <a:latin typeface="Roboto"/>
                <a:ea typeface="Roboto"/>
                <a:cs typeface="Roboto"/>
                <a:sym typeface="Roboto"/>
              </a:rPr>
              <a:t>As the teacher of the course, this is where your deep knowledge of your students plays a crucial role. You, along with the families, know the students best. Identifying students and their families who may benefit from more targeted communication from you early can go a long way to building the kind of necessary home to school partnership that struggling students need most in order to be fully engaged.</a:t>
            </a:r>
            <a:endParaRPr b="0" sz="1200">
              <a:solidFill>
                <a:srgbClr val="3F3F3F"/>
              </a:solidFill>
              <a:latin typeface="Roboto"/>
              <a:ea typeface="Roboto"/>
              <a:cs typeface="Roboto"/>
              <a:sym typeface="Roboto"/>
            </a:endParaRPr>
          </a:p>
        </p:txBody>
      </p:sp>
      <p:pic>
        <p:nvPicPr>
          <p:cNvPr id="293" name="Google Shape;293;p27"/>
          <p:cNvPicPr preferRelativeResize="0"/>
          <p:nvPr/>
        </p:nvPicPr>
        <p:blipFill rotWithShape="1">
          <a:blip r:embed="rId11">
            <a:alphaModFix/>
          </a:blip>
          <a:srcRect b="9942" l="45358" r="11728" t="16952"/>
          <a:stretch/>
        </p:blipFill>
        <p:spPr>
          <a:xfrm>
            <a:off x="229725" y="4691175"/>
            <a:ext cx="6119100" cy="4223999"/>
          </a:xfrm>
          <a:prstGeom prst="rect">
            <a:avLst/>
          </a:prstGeom>
          <a:noFill/>
          <a:ln cap="flat" cmpd="sng" w="19050">
            <a:solidFill>
              <a:schemeClr val="lt1"/>
            </a:solidFill>
            <a:prstDash val="solid"/>
            <a:round/>
            <a:headEnd len="sm" w="sm" type="none"/>
            <a:tailEnd len="sm" w="sm" type="none"/>
          </a:ln>
        </p:spPr>
      </p:pic>
      <p:sp>
        <p:nvSpPr>
          <p:cNvPr id="294" name="Google Shape;294;p27"/>
          <p:cNvSpPr txBox="1"/>
          <p:nvPr>
            <p:ph type="title"/>
          </p:nvPr>
        </p:nvSpPr>
        <p:spPr>
          <a:xfrm>
            <a:off x="221163" y="134775"/>
            <a:ext cx="6119100" cy="1018200"/>
          </a:xfrm>
          <a:prstGeom prst="rect">
            <a:avLst/>
          </a:prstGeom>
          <a:solidFill>
            <a:srgbClr val="FFFFFF"/>
          </a:solidFill>
          <a:ln cap="flat" cmpd="sng" w="9525">
            <a:solidFill>
              <a:srgbClr val="EFEFE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Roboto"/>
                <a:ea typeface="Roboto"/>
                <a:cs typeface="Roboto"/>
                <a:sym typeface="Roboto"/>
              </a:rPr>
              <a:t>An Equity-Based Approach to Communication &amp; Outreach</a:t>
            </a:r>
            <a:endParaRPr>
              <a:solidFill>
                <a:schemeClr val="accent1"/>
              </a:solidFill>
              <a:latin typeface="Roboto"/>
              <a:ea typeface="Roboto"/>
              <a:cs typeface="Roboto"/>
              <a:sym typeface="Roboto"/>
            </a:endParaRPr>
          </a:p>
        </p:txBody>
      </p:sp>
      <p:sp>
        <p:nvSpPr>
          <p:cNvPr id="295" name="Google Shape;295;p27"/>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7</a:t>
            </a:r>
            <a:endParaRPr b="1" sz="11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type="title"/>
          </p:nvPr>
        </p:nvSpPr>
        <p:spPr>
          <a:xfrm>
            <a:off x="937025" y="1095900"/>
            <a:ext cx="4668600" cy="2348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Roboto"/>
                <a:ea typeface="Roboto"/>
                <a:cs typeface="Roboto"/>
                <a:sym typeface="Roboto"/>
              </a:rPr>
              <a:t>Culturally</a:t>
            </a: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latin typeface="Roboto"/>
                <a:ea typeface="Roboto"/>
                <a:cs typeface="Roboto"/>
                <a:sym typeface="Roboto"/>
              </a:rPr>
              <a:t>Competent</a:t>
            </a: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latin typeface="Roboto"/>
                <a:ea typeface="Roboto"/>
                <a:cs typeface="Roboto"/>
                <a:sym typeface="Roboto"/>
              </a:rPr>
              <a:t>Communication</a:t>
            </a:r>
            <a:endParaRPr>
              <a:latin typeface="Roboto"/>
              <a:ea typeface="Roboto"/>
              <a:cs typeface="Roboto"/>
              <a:sym typeface="Roboto"/>
            </a:endParaRPr>
          </a:p>
        </p:txBody>
      </p:sp>
      <p:sp>
        <p:nvSpPr>
          <p:cNvPr id="301" name="Google Shape;301;p28">
            <a:hlinkClick action="ppaction://hlinksldjump" r:id="rId3"/>
          </p:cNvPr>
          <p:cNvSpPr txBox="1"/>
          <p:nvPr/>
        </p:nvSpPr>
        <p:spPr>
          <a:xfrm rot="5400000">
            <a:off x="6089100" y="3270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2" name="Google Shape;302;p28">
            <a:hlinkClick action="ppaction://hlinksldjump" r:id="rId4"/>
          </p:cNvPr>
          <p:cNvSpPr txBox="1"/>
          <p:nvPr/>
        </p:nvSpPr>
        <p:spPr>
          <a:xfrm rot="5400000">
            <a:off x="6089100" y="1479971"/>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3" name="Google Shape;303;p28">
            <a:hlinkClick action="ppaction://hlinksldjump" r:id="rId5"/>
          </p:cNvPr>
          <p:cNvSpPr txBox="1"/>
          <p:nvPr/>
        </p:nvSpPr>
        <p:spPr>
          <a:xfrm rot="5400000">
            <a:off x="6089100" y="2632943"/>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4" name="Google Shape;304;p28">
            <a:hlinkClick action="ppaction://hlinksldjump" r:id="rId6"/>
          </p:cNvPr>
          <p:cNvSpPr txBox="1"/>
          <p:nvPr/>
        </p:nvSpPr>
        <p:spPr>
          <a:xfrm rot="5400000">
            <a:off x="6089100" y="3785914"/>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5" name="Google Shape;305;p28">
            <a:hlinkClick action="ppaction://hlinksldjump" r:id="rId7"/>
          </p:cNvPr>
          <p:cNvSpPr txBox="1"/>
          <p:nvPr/>
        </p:nvSpPr>
        <p:spPr>
          <a:xfrm rot="5400000">
            <a:off x="6089100" y="4938886"/>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6" name="Google Shape;306;p28">
            <a:hlinkClick action="ppaction://hlinksldjump" r:id="rId8"/>
          </p:cNvPr>
          <p:cNvSpPr txBox="1"/>
          <p:nvPr/>
        </p:nvSpPr>
        <p:spPr>
          <a:xfrm rot="5400000">
            <a:off x="6089100" y="6091857"/>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7" name="Google Shape;307;p28">
            <a:hlinkClick action="ppaction://hlinksldjump" r:id="rId9"/>
          </p:cNvPr>
          <p:cNvSpPr txBox="1"/>
          <p:nvPr/>
        </p:nvSpPr>
        <p:spPr>
          <a:xfrm rot="5400000">
            <a:off x="6089100" y="7244829"/>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sp>
        <p:nvSpPr>
          <p:cNvPr id="308" name="Google Shape;308;p28">
            <a:hlinkClick action="ppaction://hlinksldjump" r:id="rId10"/>
          </p:cNvPr>
          <p:cNvSpPr txBox="1"/>
          <p:nvPr/>
        </p:nvSpPr>
        <p:spPr>
          <a:xfrm rot="5400000">
            <a:off x="6089100" y="8397800"/>
            <a:ext cx="10959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Fira Sans Medium"/>
              <a:ea typeface="Fira Sans Medium"/>
              <a:cs typeface="Fira Sans Medium"/>
              <a:sym typeface="Fira Sans Medium"/>
            </a:endParaRPr>
          </a:p>
        </p:txBody>
      </p:sp>
      <p:pic>
        <p:nvPicPr>
          <p:cNvPr id="309" name="Google Shape;309;p28"/>
          <p:cNvPicPr preferRelativeResize="0"/>
          <p:nvPr/>
        </p:nvPicPr>
        <p:blipFill>
          <a:blip r:embed="rId11">
            <a:alphaModFix/>
          </a:blip>
          <a:stretch>
            <a:fillRect/>
          </a:stretch>
        </p:blipFill>
        <p:spPr>
          <a:xfrm>
            <a:off x="995888" y="3727850"/>
            <a:ext cx="4731624" cy="24568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310" name="Google Shape;310;p28"/>
          <p:cNvSpPr/>
          <p:nvPr/>
        </p:nvSpPr>
        <p:spPr>
          <a:xfrm>
            <a:off x="3082775" y="8672850"/>
            <a:ext cx="394200" cy="36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8</a:t>
            </a:r>
            <a:endParaRPr b="1" sz="11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Digital Notebook with sections Editable Colors Version · SlidesMania">
  <a:themeElements>
    <a:clrScheme name="Simple Light">
      <a:dk1>
        <a:srgbClr val="000000"/>
      </a:dk1>
      <a:lt1>
        <a:srgbClr val="277DA1"/>
      </a:lt1>
      <a:dk2>
        <a:srgbClr val="577590"/>
      </a:dk2>
      <a:lt2>
        <a:srgbClr val="4D908E"/>
      </a:lt2>
      <a:accent1>
        <a:srgbClr val="43AA8B"/>
      </a:accent1>
      <a:accent2>
        <a:srgbClr val="90BE6D"/>
      </a:accent2>
      <a:accent3>
        <a:srgbClr val="F9C74F"/>
      </a:accent3>
      <a:accent4>
        <a:srgbClr val="F9844A"/>
      </a:accent4>
      <a:accent5>
        <a:srgbClr val="F3722C"/>
      </a:accent5>
      <a:accent6>
        <a:srgbClr val="F94144"/>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